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690" r:id="rId2"/>
    <p:sldMasterId id="2147483702" r:id="rId3"/>
    <p:sldMasterId id="2147483714" r:id="rId4"/>
  </p:sldMasterIdLst>
  <p:sldIdLst>
    <p:sldId id="260" r:id="rId5"/>
    <p:sldId id="271" r:id="rId6"/>
    <p:sldId id="258" r:id="rId7"/>
    <p:sldId id="272" r:id="rId8"/>
    <p:sldId id="27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FAB63-7D86-4C07-BE54-04B6BAFF3C7A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5133-CD6B-479F-9EED-0E28954C9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002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FAB63-7D86-4C07-BE54-04B6BAFF3C7A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5133-CD6B-479F-9EED-0E28954C9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83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FAB63-7D86-4C07-BE54-04B6BAFF3C7A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5133-CD6B-479F-9EED-0E28954C9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724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FAB63-7D86-4C07-BE54-04B6BAFF3C7A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5133-CD6B-479F-9EED-0E28954C9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94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FAB63-7D86-4C07-BE54-04B6BAFF3C7A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5133-CD6B-479F-9EED-0E28954C9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813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FAB63-7D86-4C07-BE54-04B6BAFF3C7A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5133-CD6B-479F-9EED-0E28954C9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703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FAB63-7D86-4C07-BE54-04B6BAFF3C7A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5133-CD6B-479F-9EED-0E28954C9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582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FAB63-7D86-4C07-BE54-04B6BAFF3C7A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5133-CD6B-479F-9EED-0E28954C9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069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FAB63-7D86-4C07-BE54-04B6BAFF3C7A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5133-CD6B-479F-9EED-0E28954C9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859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FAB63-7D86-4C07-BE54-04B6BAFF3C7A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5133-CD6B-479F-9EED-0E28954C9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076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FAB63-7D86-4C07-BE54-04B6BAFF3C7A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5133-CD6B-479F-9EED-0E28954C9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6798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80729-5D88-4A54-9B4C-CAD18FEC70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E45FF5-41AF-413E-9204-94E0A7432E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1650A3-59FD-43B5-AD22-2BB6E67FF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71E57-9927-44FE-B91C-28E36E96578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C3F43-672C-499F-8073-91CEA2D99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68437-520A-4940-AE84-87BBAB436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DF63-47FD-4624-B9E8-5A753AEB9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024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C1CDE-F70C-4523-9313-32E185595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84A7EE-BD89-4B4D-B8F7-21F794B495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B32F84-2D4B-4EDC-B91F-E540899FE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71E57-9927-44FE-B91C-28E36E96578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851A4F-1F26-4FA2-B454-D69902AA9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A1FB5B-1896-4790-B494-A70C7DE52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DF63-47FD-4624-B9E8-5A753AEB9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7976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FDA0C-E86F-4423-900C-2EBBAB156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6BA550-02FC-48E3-AAB7-C1513E6540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CD8882-5A6E-4D73-97FD-D1286C6F4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71E57-9927-44FE-B91C-28E36E96578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F218A3-044B-4C5A-B83B-AFF7244CB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E03497-6B08-4354-B26D-D124BF266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DF63-47FD-4624-B9E8-5A753AEB9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6244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77FE9-D3B9-4146-B644-81C8EABAA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87A770-3A3A-410E-8658-63D38040A4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95E199-C76E-431C-A9BD-53839D21BD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73F69-504D-49FC-B97C-7C2DE4550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71E57-9927-44FE-B91C-28E36E96578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9EB979-9A7E-4602-B01F-079ABD81F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A5C8D1-4312-45FE-8F37-36FAA91A8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DF63-47FD-4624-B9E8-5A753AEB9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548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D7007B-7CCB-4255-8D5D-18454F29B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754C4B-0373-4BC8-BADE-CE54182DEC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CD9A6C-EAA2-4E98-95F8-D1D0624248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6FF257-0396-436A-8842-62C3B8AF19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703889-1493-49FC-B067-1DAF2E7421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378C20-C92D-49F0-8452-BA13597A4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71E57-9927-44FE-B91C-28E36E96578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AAA2B4-8D26-497A-8EE0-56F00FDC4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8DF0CD-0B2B-4B78-9EF7-21316DE79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DF63-47FD-4624-B9E8-5A753AEB9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784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D3F45-C022-4329-B609-74C8EF210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71D04A-75F5-40BE-8886-B74A37D62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71E57-9927-44FE-B91C-28E36E96578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179F20-43F3-4DC9-8AB5-BA3EC4367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768A2A-275F-4650-BF47-8B03DBE6F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DF63-47FD-4624-B9E8-5A753AEB9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164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B0FBD3-C4DB-46F1-8279-980E7A0FF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71E57-9927-44FE-B91C-28E36E96578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335EAC-7FFB-436C-BAFA-75D9207AE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5629CD-0BB4-40BE-B5B1-DE5EBBA90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DF63-47FD-4624-B9E8-5A753AEB9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1196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AAEE9-CB77-4659-98FA-434EE3AD8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2F811A-8E49-4EE8-8965-28DCA6A92B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04D8D2-8E86-44EC-A11A-04090931D1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D0905E-416E-4909-AD7E-AE516536C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71E57-9927-44FE-B91C-28E36E96578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12043A-02FB-46F5-9EF7-62D759E98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DC69A8-A9DC-4C87-B428-75F4B9448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DF63-47FD-4624-B9E8-5A753AEB9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4232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4FF38-3621-43E7-8216-201FA64FAC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916521-CA25-4DAF-9B18-317428E2FA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6492FC-D67F-497F-B093-11E4807618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4E4C1D-6D24-4F8A-9403-AB2E8A398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71E57-9927-44FE-B91C-28E36E96578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0CE8CA-F4F9-44F7-AD44-B1BA20604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8D0FB3-150B-4DF0-A74B-73570F8E1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DF63-47FD-4624-B9E8-5A753AEB9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0363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995C7-2CAC-415C-93E9-0DC34040F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DB62C1-EAF1-4A75-8464-4957A1BD25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B47A6-9D9F-453A-916D-F5CAD509A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71E57-9927-44FE-B91C-28E36E96578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BA2C-3CF5-4527-A57D-42354E129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1243BF-0114-4619-8DA6-9C9653BF0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DF63-47FD-4624-B9E8-5A753AEB9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8256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7C042E-F179-4D78-BE08-7A9A58AF29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E1C7C2-F7FA-4FF3-8D26-18AE8E79CD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DB07A8-D652-4137-A843-61C2F3F19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71E57-9927-44FE-B91C-28E36E96578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1E972D-25C5-442D-B894-A201804A8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DA0261-8306-45AE-9D53-85BC41674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DF63-47FD-4624-B9E8-5A753AEB9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6856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61985-3A9A-490B-B426-D61B481818C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F77A4-0F24-475F-810F-7E683936E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3893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61985-3A9A-490B-B426-D61B481818C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F77A4-0F24-475F-810F-7E683936E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9315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61985-3A9A-490B-B426-D61B481818C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F77A4-0F24-475F-810F-7E683936E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4541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61985-3A9A-490B-B426-D61B481818C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F77A4-0F24-475F-810F-7E683936E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6267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61985-3A9A-490B-B426-D61B481818C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F77A4-0F24-475F-810F-7E683936E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7099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61985-3A9A-490B-B426-D61B481818C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F77A4-0F24-475F-810F-7E683936E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9814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61985-3A9A-490B-B426-D61B481818C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F77A4-0F24-475F-810F-7E683936E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4967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61985-3A9A-490B-B426-D61B481818C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F77A4-0F24-475F-810F-7E683936E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663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61985-3A9A-490B-B426-D61B481818C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F77A4-0F24-475F-810F-7E683936E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0089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61985-3A9A-490B-B426-D61B481818C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F77A4-0F24-475F-810F-7E683936E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9025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61985-3A9A-490B-B426-D61B481818C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F77A4-0F24-475F-810F-7E683936E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52029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27834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1969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99899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16524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5705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51782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13258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399250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637259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153402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6386652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106884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01141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3754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03258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499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FAB63-7D86-4C07-BE54-04B6BAFF3C7A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55133-CD6B-479F-9EED-0E28954C9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550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198354-8700-4F5B-8383-395506FB7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F7D43F-5F1D-4B90-9896-9A25A23BB4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ACE402-E080-41BC-8B50-5612B97705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71E57-9927-44FE-B91C-28E36E96578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F2AAC2-354B-4F21-A458-DDDB1E8EF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8C536A-9C43-4553-BD95-7C77248E64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DF63-47FD-4624-B9E8-5A753AEB9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225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61985-3A9A-490B-B426-D61B481818CD}" type="datetimeFigureOut">
              <a:rPr lang="en-GB" smtClean="0"/>
              <a:t>14/06/2022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F77A4-0F24-475F-810F-7E683936E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171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351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image" Target="../media/image12.png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hyperlink" Target="https://www.youtube.com/watch?v=1AS-dCdYZbo" TargetMode="External"/><Relationship Id="rId7" Type="http://schemas.openxmlformats.org/officeDocument/2006/relationships/image" Target="../media/image3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jpe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2.jpeg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DEE0C-A765-4B0D-AF5A-39D6EFB85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7CCBEA-D66D-488F-89E8-97324FDAF1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E758324-1C90-4761-B522-3B6D4F247B0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37EBFC-076A-4A04-9DD7-38C03BCF98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BCB50E-5076-4A1D-99E5-758CE895CEA4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95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7768" y="166991"/>
            <a:ext cx="1579913" cy="24194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7944"/>
            <a:ext cx="8596668" cy="1320800"/>
          </a:xfrm>
        </p:spPr>
        <p:txBody>
          <a:bodyPr/>
          <a:lstStyle/>
          <a:p>
            <a:pPr algn="ctr"/>
            <a:r>
              <a:rPr lang="en-GB" dirty="0"/>
              <a:t>The 1990s by Cedars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0384" y="85065"/>
            <a:ext cx="2318380" cy="23183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3610" y="2403445"/>
            <a:ext cx="23183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Visiting the River Thames 31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st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December 1999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5575" y="643140"/>
            <a:ext cx="3134743" cy="142919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95575" y="2086846"/>
            <a:ext cx="2318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Visiting an aquarium 31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st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July 1998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93877" y="2537703"/>
            <a:ext cx="2318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Visiting Westminster Abbey 13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May 1998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6363" y="148133"/>
            <a:ext cx="2199496" cy="229196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914149" y="2423208"/>
            <a:ext cx="23183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Watching the Royal Variety Show 29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November 1999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39446" y="3291693"/>
            <a:ext cx="2103664" cy="167055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929885" y="4983485"/>
            <a:ext cx="23183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Awarding the Victoria Cross 14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April 1999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38765" y="3117030"/>
            <a:ext cx="1620928" cy="177434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420842" y="4844986"/>
            <a:ext cx="23183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In her carriage on her way to Buckingham Palace 24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November 1998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149" y="3326775"/>
            <a:ext cx="2052960" cy="242292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0" y="5814709"/>
            <a:ext cx="26955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Presenting the trophy for the Rugby World Cup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November 1999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998210" y="191787"/>
            <a:ext cx="2193790" cy="157377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58410" y="3131693"/>
            <a:ext cx="2021555" cy="1570552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421353" y="4707155"/>
            <a:ext cx="22461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Hosting her first garden party of the season – July 1998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67478" y="5209328"/>
            <a:ext cx="3132711" cy="1394973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998210" y="1897304"/>
            <a:ext cx="2695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Visiting McDonald’s – July 1998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50894" y="3894504"/>
            <a:ext cx="26955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Welcoming the newest state to the commonwealth, Mozambique.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November 1999</a:t>
            </a:r>
          </a:p>
        </p:txBody>
      </p:sp>
    </p:spTree>
    <p:extLst>
      <p:ext uri="{BB962C8B-B14F-4D97-AF65-F5344CB8AC3E}">
        <p14:creationId xmlns:p14="http://schemas.microsoft.com/office/powerpoint/2010/main" val="10110921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010961" y="4882533"/>
            <a:ext cx="9834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2000’s</a:t>
            </a:r>
          </a:p>
        </p:txBody>
      </p:sp>
      <p:grpSp>
        <p:nvGrpSpPr>
          <p:cNvPr id="56" name="Group 55"/>
          <p:cNvGrpSpPr/>
          <p:nvPr/>
        </p:nvGrpSpPr>
        <p:grpSpPr>
          <a:xfrm>
            <a:off x="6902286" y="2630360"/>
            <a:ext cx="2383352" cy="4504345"/>
            <a:chOff x="6879423" y="2738279"/>
            <a:chExt cx="2216794" cy="4559195"/>
          </a:xfrm>
        </p:grpSpPr>
        <p:sp>
          <p:nvSpPr>
            <p:cNvPr id="10" name="TextBox 9"/>
            <p:cNvSpPr txBox="1"/>
            <p:nvPr/>
          </p:nvSpPr>
          <p:spPr>
            <a:xfrm>
              <a:off x="7064288" y="5957919"/>
              <a:ext cx="2019867" cy="1339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2006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She celebrated her 80th birthday.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8" name="Group 17"/>
            <p:cNvGrpSpPr/>
            <p:nvPr/>
          </p:nvGrpSpPr>
          <p:grpSpPr>
            <a:xfrm>
              <a:off x="6879423" y="2738279"/>
              <a:ext cx="2216794" cy="3187066"/>
              <a:chOff x="4024993" y="860541"/>
              <a:chExt cx="2216794" cy="3187066"/>
            </a:xfrm>
          </p:grpSpPr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024993" y="860541"/>
                <a:ext cx="2216794" cy="3187066"/>
              </a:xfrm>
              <a:prstGeom prst="rect">
                <a:avLst/>
              </a:prstGeom>
            </p:spPr>
          </p:pic>
          <p:pic>
            <p:nvPicPr>
              <p:cNvPr id="20" name="Picture 19"/>
              <p:cNvPicPr>
                <a:picLocks noChangeAspect="1"/>
              </p:cNvPicPr>
              <p:nvPr/>
            </p:nvPicPr>
            <p:blipFill rotWithShape="1">
              <a:blip r:embed="rId3"/>
              <a:srcRect l="18327" t="23859" r="11570" b="2416"/>
              <a:stretch/>
            </p:blipFill>
            <p:spPr>
              <a:xfrm>
                <a:off x="4294520" y="1196944"/>
                <a:ext cx="1676291" cy="2447101"/>
              </a:xfrm>
              <a:prstGeom prst="rect">
                <a:avLst/>
              </a:prstGeom>
            </p:spPr>
          </p:pic>
        </p:grpSp>
      </p:grpSp>
      <p:grpSp>
        <p:nvGrpSpPr>
          <p:cNvPr id="25" name="Group 24"/>
          <p:cNvGrpSpPr/>
          <p:nvPr/>
        </p:nvGrpSpPr>
        <p:grpSpPr>
          <a:xfrm>
            <a:off x="249971" y="76548"/>
            <a:ext cx="2931755" cy="3391142"/>
            <a:chOff x="-41661" y="2612170"/>
            <a:chExt cx="3910337" cy="4813310"/>
          </a:xfrm>
        </p:grpSpPr>
        <p:grpSp>
          <p:nvGrpSpPr>
            <p:cNvPr id="23" name="Group 22"/>
            <p:cNvGrpSpPr/>
            <p:nvPr/>
          </p:nvGrpSpPr>
          <p:grpSpPr>
            <a:xfrm>
              <a:off x="-18200" y="2612170"/>
              <a:ext cx="3886876" cy="2830962"/>
              <a:chOff x="-709423" y="1138684"/>
              <a:chExt cx="10363536" cy="7180141"/>
            </a:xfrm>
          </p:grpSpPr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709423" y="1138684"/>
                <a:ext cx="10363536" cy="7180141"/>
              </a:xfrm>
              <a:prstGeom prst="rect">
                <a:avLst/>
              </a:prstGeom>
            </p:spPr>
          </p:pic>
          <p:pic>
            <p:nvPicPr>
              <p:cNvPr id="16" name="Picture 15"/>
              <p:cNvPicPr>
                <a:picLocks noChangeAspect="1"/>
              </p:cNvPicPr>
              <p:nvPr/>
            </p:nvPicPr>
            <p:blipFill rotWithShape="1">
              <a:blip r:embed="rId5"/>
              <a:srcRect l="602" t="4476" r="852"/>
              <a:stretch/>
            </p:blipFill>
            <p:spPr>
              <a:xfrm>
                <a:off x="-113753" y="1815947"/>
                <a:ext cx="8976370" cy="5754581"/>
              </a:xfrm>
              <a:prstGeom prst="rect">
                <a:avLst/>
              </a:prstGeom>
            </p:spPr>
          </p:pic>
        </p:grpSp>
        <p:sp>
          <p:nvSpPr>
            <p:cNvPr id="24" name="TextBox 23"/>
            <p:cNvSpPr txBox="1"/>
            <p:nvPr/>
          </p:nvSpPr>
          <p:spPr>
            <a:xfrm>
              <a:off x="-41661" y="5547021"/>
              <a:ext cx="3783058" cy="18784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2000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Queen Elizabeth Celebrated her mums 100</a:t>
              </a:r>
              <a:r>
                <a:rPr kumimoji="0" lang="en-GB" sz="14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th</a:t>
              </a: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 birthday.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3203976" y="69519"/>
            <a:ext cx="3540379" cy="3672710"/>
            <a:chOff x="8131682" y="1693107"/>
            <a:chExt cx="3983623" cy="4866046"/>
          </a:xfrm>
        </p:grpSpPr>
        <p:sp>
          <p:nvSpPr>
            <p:cNvPr id="26" name="TextBox 25"/>
            <p:cNvSpPr txBox="1"/>
            <p:nvPr/>
          </p:nvSpPr>
          <p:spPr>
            <a:xfrm>
              <a:off x="8131682" y="4316367"/>
              <a:ext cx="3983623" cy="2242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2002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This was a difficult year for the Queen. Her sister, Princess Margaret, and her mother died within a month of each other</a:t>
              </a:r>
              <a:r>
                <a:rPr kumimoji="0" lang="en-GB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Bradley Hand ITC" panose="03070402050302030203" pitchFamily="66" charset="0"/>
                  <a:ea typeface="+mn-ea"/>
                  <a:cs typeface="+mn-cs"/>
                </a:rPr>
                <a:t>.</a:t>
              </a: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8689126" y="1693107"/>
              <a:ext cx="2903192" cy="2544450"/>
              <a:chOff x="5402626" y="300448"/>
              <a:chExt cx="5975996" cy="5428277"/>
            </a:xfrm>
          </p:grpSpPr>
          <p:pic>
            <p:nvPicPr>
              <p:cNvPr id="27" name="Picture 26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402626" y="300448"/>
                <a:ext cx="5975996" cy="5428277"/>
              </a:xfrm>
              <a:prstGeom prst="rect">
                <a:avLst/>
              </a:prstGeom>
            </p:spPr>
          </p:pic>
          <p:pic>
            <p:nvPicPr>
              <p:cNvPr id="28" name="Picture 27"/>
              <p:cNvPicPr>
                <a:picLocks noChangeAspect="1"/>
              </p:cNvPicPr>
              <p:nvPr/>
            </p:nvPicPr>
            <p:blipFill rotWithShape="1">
              <a:blip r:embed="rId7"/>
              <a:srcRect l="2850" t="3921" r="12965" b="44878"/>
              <a:stretch/>
            </p:blipFill>
            <p:spPr>
              <a:xfrm>
                <a:off x="6554604" y="1437379"/>
                <a:ext cx="3565226" cy="3142958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9285475" y="2518384"/>
            <a:ext cx="2897294" cy="4310590"/>
            <a:chOff x="8282046" y="198419"/>
            <a:chExt cx="3136519" cy="5018823"/>
          </a:xfrm>
        </p:grpSpPr>
        <p:sp>
          <p:nvSpPr>
            <p:cNvPr id="37" name="TextBox 36"/>
            <p:cNvSpPr txBox="1"/>
            <p:nvPr/>
          </p:nvSpPr>
          <p:spPr>
            <a:xfrm>
              <a:off x="8282046" y="3622609"/>
              <a:ext cx="3136519" cy="15946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2007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The Queen and The Duke of Edinburgh celebrated their 60th wedding anniversary.</a:t>
              </a:r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8608051" y="198419"/>
              <a:ext cx="2505033" cy="3343944"/>
              <a:chOff x="3788143" y="45848"/>
              <a:chExt cx="5013310" cy="6340664"/>
            </a:xfrm>
          </p:grpSpPr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788143" y="45848"/>
                <a:ext cx="5013310" cy="6340664"/>
              </a:xfrm>
              <a:prstGeom prst="rect">
                <a:avLst/>
              </a:prstGeom>
            </p:spPr>
          </p:pic>
          <p:pic>
            <p:nvPicPr>
              <p:cNvPr id="40" name="Picture 39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298047" y="615707"/>
                <a:ext cx="3932292" cy="5247290"/>
              </a:xfrm>
              <a:prstGeom prst="rect">
                <a:avLst/>
              </a:prstGeom>
            </p:spPr>
          </p:pic>
        </p:grpSp>
      </p:grpSp>
      <p:grpSp>
        <p:nvGrpSpPr>
          <p:cNvPr id="41" name="Group 40"/>
          <p:cNvGrpSpPr/>
          <p:nvPr/>
        </p:nvGrpSpPr>
        <p:grpSpPr>
          <a:xfrm>
            <a:off x="6780704" y="82847"/>
            <a:ext cx="2530299" cy="2606248"/>
            <a:chOff x="180912" y="183222"/>
            <a:chExt cx="3140258" cy="3293721"/>
          </a:xfrm>
        </p:grpSpPr>
        <p:sp>
          <p:nvSpPr>
            <p:cNvPr id="42" name="TextBox 41"/>
            <p:cNvSpPr txBox="1"/>
            <p:nvPr/>
          </p:nvSpPr>
          <p:spPr>
            <a:xfrm>
              <a:off x="180912" y="2562883"/>
              <a:ext cx="3110697" cy="9140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 </a:t>
              </a: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2002</a:t>
              </a: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The Golden Jubilee</a:t>
              </a:r>
            </a:p>
          </p:txBody>
        </p:sp>
        <p:grpSp>
          <p:nvGrpSpPr>
            <p:cNvPr id="43" name="Group 42"/>
            <p:cNvGrpSpPr/>
            <p:nvPr/>
          </p:nvGrpSpPr>
          <p:grpSpPr>
            <a:xfrm>
              <a:off x="232925" y="183222"/>
              <a:ext cx="3088245" cy="2292559"/>
              <a:chOff x="232925" y="183222"/>
              <a:chExt cx="4552950" cy="4293888"/>
            </a:xfrm>
          </p:grpSpPr>
          <p:pic>
            <p:nvPicPr>
              <p:cNvPr id="44" name="Picture 43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32925" y="183222"/>
                <a:ext cx="4552950" cy="4293888"/>
              </a:xfrm>
              <a:prstGeom prst="rect">
                <a:avLst/>
              </a:prstGeom>
            </p:spPr>
          </p:pic>
          <p:pic>
            <p:nvPicPr>
              <p:cNvPr id="45" name="Picture 44"/>
              <p:cNvPicPr>
                <a:picLocks noChangeAspect="1"/>
              </p:cNvPicPr>
              <p:nvPr/>
            </p:nvPicPr>
            <p:blipFill rotWithShape="1">
              <a:blip r:embed="rId11"/>
              <a:srcRect l="2448" t="14876" r="48754" b="847"/>
              <a:stretch/>
            </p:blipFill>
            <p:spPr>
              <a:xfrm>
                <a:off x="834457" y="654564"/>
                <a:ext cx="3349883" cy="3349884"/>
              </a:xfrm>
              <a:prstGeom prst="rect">
                <a:avLst/>
              </a:prstGeom>
            </p:spPr>
          </p:pic>
        </p:grpSp>
      </p:grpSp>
      <p:grpSp>
        <p:nvGrpSpPr>
          <p:cNvPr id="46" name="Group 45"/>
          <p:cNvGrpSpPr/>
          <p:nvPr/>
        </p:nvGrpSpPr>
        <p:grpSpPr>
          <a:xfrm>
            <a:off x="181136" y="3193100"/>
            <a:ext cx="3074199" cy="3505510"/>
            <a:chOff x="950791" y="561706"/>
            <a:chExt cx="3189888" cy="4088547"/>
          </a:xfrm>
        </p:grpSpPr>
        <p:grpSp>
          <p:nvGrpSpPr>
            <p:cNvPr id="47" name="Group 46"/>
            <p:cNvGrpSpPr/>
            <p:nvPr/>
          </p:nvGrpSpPr>
          <p:grpSpPr>
            <a:xfrm>
              <a:off x="950792" y="561706"/>
              <a:ext cx="3189887" cy="2405781"/>
              <a:chOff x="950792" y="561706"/>
              <a:chExt cx="5476875" cy="3949910"/>
            </a:xfrm>
          </p:grpSpPr>
          <p:pic>
            <p:nvPicPr>
              <p:cNvPr id="49" name="Picture 48"/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50792" y="561706"/>
                <a:ext cx="5476875" cy="3949910"/>
              </a:xfrm>
              <a:prstGeom prst="rect">
                <a:avLst/>
              </a:prstGeom>
            </p:spPr>
          </p:pic>
          <p:pic>
            <p:nvPicPr>
              <p:cNvPr id="50" name="Picture 49"/>
              <p:cNvPicPr>
                <a:picLocks noChangeAspect="1"/>
              </p:cNvPicPr>
              <p:nvPr/>
            </p:nvPicPr>
            <p:blipFill rotWithShape="1">
              <a:blip r:embed="rId13"/>
              <a:srcRect t="1599" r="3561"/>
              <a:stretch/>
            </p:blipFill>
            <p:spPr>
              <a:xfrm>
                <a:off x="1411136" y="966158"/>
                <a:ext cx="4556186" cy="3130490"/>
              </a:xfrm>
              <a:prstGeom prst="rect">
                <a:avLst/>
              </a:prstGeom>
            </p:spPr>
          </p:pic>
        </p:grpSp>
        <p:sp>
          <p:nvSpPr>
            <p:cNvPr id="48" name="Rectangle 47"/>
            <p:cNvSpPr/>
            <p:nvPr/>
          </p:nvSpPr>
          <p:spPr>
            <a:xfrm>
              <a:off x="950791" y="3052854"/>
              <a:ext cx="3189887" cy="1597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2003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Her granddaughter - Lady Louise Alice Elizabeth Mary Mountbatten-Windsor is born</a:t>
              </a:r>
              <a:r>
                <a:rPr kumimoji="0" lang="en-GB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  <a:latin typeface="Bradley Hand ITC" panose="03070402050302030203" pitchFamily="66" charset="0"/>
                  <a:ea typeface="+mn-ea"/>
                  <a:cs typeface="+mn-cs"/>
                </a:rPr>
                <a:t>.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3477959" y="3733930"/>
            <a:ext cx="3175739" cy="3312870"/>
            <a:chOff x="5325774" y="500181"/>
            <a:chExt cx="3376240" cy="3965125"/>
          </a:xfrm>
        </p:grpSpPr>
        <p:grpSp>
          <p:nvGrpSpPr>
            <p:cNvPr id="52" name="Group 51"/>
            <p:cNvGrpSpPr/>
            <p:nvPr/>
          </p:nvGrpSpPr>
          <p:grpSpPr>
            <a:xfrm>
              <a:off x="5325774" y="500181"/>
              <a:ext cx="3376240" cy="2422233"/>
              <a:chOff x="670859" y="233612"/>
              <a:chExt cx="3556088" cy="2804573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 rot="5400000">
                <a:off x="1046616" y="-142145"/>
                <a:ext cx="2804573" cy="3556088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15"/>
              <a:srcRect r="7666"/>
              <a:stretch/>
            </p:blipFill>
            <p:spPr>
              <a:xfrm>
                <a:off x="991190" y="599986"/>
                <a:ext cx="2909573" cy="2074203"/>
              </a:xfrm>
              <a:prstGeom prst="rect">
                <a:avLst/>
              </a:prstGeom>
            </p:spPr>
          </p:pic>
        </p:grpSp>
        <p:sp>
          <p:nvSpPr>
            <p:cNvPr id="53" name="TextBox 52"/>
            <p:cNvSpPr txBox="1"/>
            <p:nvPr/>
          </p:nvSpPr>
          <p:spPr>
            <a:xfrm>
              <a:off x="5374939" y="2971715"/>
              <a:ext cx="3327075" cy="14935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2005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The Queens son, Prince Charles, married Camilla Parker Bowles</a:t>
              </a:r>
              <a:r>
                <a:rPr kumimoji="0" lang="en-GB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fW precursive" panose="00000500000000000000" pitchFamily="2" charset="0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57" name="Picture 5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413198" y="167972"/>
            <a:ext cx="1334192" cy="162432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760718" y="166965"/>
            <a:ext cx="1368295" cy="16243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570158" y="1861220"/>
            <a:ext cx="2558855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HfW cursive" panose="00000500000000000000" pitchFamily="2" charset="0"/>
                <a:ea typeface="+mn-ea"/>
                <a:cs typeface="+mn-cs"/>
              </a:rPr>
              <a:t>The 2000’s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HfW cursive" panose="00000500000000000000" pitchFamily="2" charset="0"/>
                <a:ea typeface="+mn-ea"/>
                <a:cs typeface="+mn-cs"/>
              </a:rPr>
              <a:t>by Maples </a:t>
            </a:r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 rotWithShape="1">
          <a:blip r:embed="rId18"/>
          <a:srcRect l="4418" t="9163" b="6533"/>
          <a:stretch/>
        </p:blipFill>
        <p:spPr>
          <a:xfrm>
            <a:off x="11363325" y="326787"/>
            <a:ext cx="542340" cy="20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053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0331" y="1959864"/>
            <a:ext cx="10761785" cy="2803014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en-GB" sz="3400" b="1" dirty="0">
                <a:solidFill>
                  <a:srgbClr val="7030A0"/>
                </a:solidFill>
              </a:rPr>
              <a:t>2010 – 2019 </a:t>
            </a:r>
            <a:r>
              <a:rPr lang="en-GB" i="1" dirty="0"/>
              <a:t>In this decade there were the weddings of Prince William and Kate Middleton in </a:t>
            </a:r>
            <a:r>
              <a:rPr lang="en-GB" b="1" i="1" dirty="0"/>
              <a:t>2011 </a:t>
            </a:r>
            <a:r>
              <a:rPr lang="en-GB" i="1" dirty="0"/>
              <a:t>and Prince Harry and Megan Markle in  </a:t>
            </a:r>
            <a:r>
              <a:rPr lang="en-GB" b="1" i="1" dirty="0"/>
              <a:t>2018. </a:t>
            </a:r>
            <a:br>
              <a:rPr lang="en-GB" b="1" i="1" dirty="0"/>
            </a:br>
            <a:r>
              <a:rPr lang="en-GB" i="1" dirty="0"/>
              <a:t>Eight of The Queen’s great grandchildren were born, including Prince George in </a:t>
            </a:r>
            <a:r>
              <a:rPr lang="en-GB" b="1" i="1" dirty="0"/>
              <a:t>2013</a:t>
            </a:r>
            <a:r>
              <a:rPr lang="en-GB" i="1" dirty="0"/>
              <a:t>, Princess Charlotte in  </a:t>
            </a:r>
            <a:r>
              <a:rPr lang="en-GB" b="1" i="1" dirty="0"/>
              <a:t>2015</a:t>
            </a:r>
            <a:r>
              <a:rPr lang="en-GB" i="1" dirty="0"/>
              <a:t> and Prince Louis in </a:t>
            </a:r>
            <a:r>
              <a:rPr lang="en-GB" b="1" i="1" dirty="0"/>
              <a:t>2018. </a:t>
            </a:r>
          </a:p>
          <a:p>
            <a:pPr algn="l"/>
            <a:br>
              <a:rPr lang="en-GB" i="1" dirty="0"/>
            </a:br>
            <a:r>
              <a:rPr lang="en-GB" i="1" dirty="0"/>
              <a:t>The Queen celebrated her  Diamond Jubilee in </a:t>
            </a:r>
            <a:r>
              <a:rPr lang="en-GB" b="1" i="1" dirty="0"/>
              <a:t>2012 </a:t>
            </a:r>
            <a:r>
              <a:rPr lang="en-GB" i="1" dirty="0"/>
              <a:t>and</a:t>
            </a:r>
            <a:r>
              <a:rPr lang="en-GB" b="1" i="1" dirty="0"/>
              <a:t> </a:t>
            </a:r>
            <a:r>
              <a:rPr lang="en-GB" i="1" dirty="0"/>
              <a:t>The Olympics were held in London in </a:t>
            </a:r>
            <a:r>
              <a:rPr lang="en-GB" b="1" i="1" dirty="0"/>
              <a:t>2012. </a:t>
            </a:r>
            <a:r>
              <a:rPr lang="en-GB" i="1" dirty="0"/>
              <a:t>The Queen’s  granddaughter Zara Philips took part in the Olympics won a silver medal in horse-riding. </a:t>
            </a:r>
            <a:br>
              <a:rPr lang="en-GB" i="1" dirty="0"/>
            </a:br>
            <a:br>
              <a:rPr lang="en-GB" i="1" dirty="0"/>
            </a:br>
            <a:r>
              <a:rPr lang="en-GB" i="1" dirty="0"/>
              <a:t>Prince Philip retired from royal duties in </a:t>
            </a:r>
            <a:r>
              <a:rPr lang="en-GB" b="1" i="1" dirty="0"/>
              <a:t>2017</a:t>
            </a:r>
            <a:r>
              <a:rPr lang="en-GB" i="1" dirty="0"/>
              <a:t>. The Queen  visited  a new shopping centre called The Lexicon in Bracknell in </a:t>
            </a:r>
            <a:r>
              <a:rPr lang="en-GB" b="1" i="1" dirty="0"/>
              <a:t>2018. </a:t>
            </a:r>
            <a:r>
              <a:rPr lang="en-GB" i="1" dirty="0"/>
              <a:t>Our head teacher and some children went to The Lexicon to welcome Queen Elizabeth to our town.</a:t>
            </a:r>
          </a:p>
          <a:p>
            <a:pPr algn="l"/>
            <a:r>
              <a:rPr lang="en-GB" i="1" dirty="0"/>
              <a:t>Click on the link to see Queen Elizabeth and 007 James Bond arrive to start The 2012 Olympics Opening ceremony </a:t>
            </a:r>
            <a:br>
              <a:rPr lang="en-GB" dirty="0"/>
            </a:br>
            <a:r>
              <a:rPr lang="en-GB" dirty="0">
                <a:hlinkClick r:id="rId3"/>
              </a:rPr>
              <a:t>https://www.youtube.com/watch?v=1AS-dCdYZbo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2250" y="156569"/>
            <a:ext cx="2684718" cy="17415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7543" y="4501129"/>
            <a:ext cx="1632215" cy="23807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9896" y="4604708"/>
            <a:ext cx="1559637" cy="19053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2768" y="98437"/>
            <a:ext cx="2780017" cy="17436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88085" y="98437"/>
            <a:ext cx="2780017" cy="17996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47567" y="147781"/>
            <a:ext cx="2521465" cy="17503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2283" y="4766471"/>
            <a:ext cx="2615411" cy="174360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96000" y="4652058"/>
            <a:ext cx="2523963" cy="181066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F0E5BA2-EC85-40B9-AC11-AA3F2F1773E8}"/>
              </a:ext>
            </a:extLst>
          </p:cNvPr>
          <p:cNvSpPr txBox="1"/>
          <p:nvPr/>
        </p:nvSpPr>
        <p:spPr>
          <a:xfrm>
            <a:off x="310718" y="2334827"/>
            <a:ext cx="461665" cy="175432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GB" dirty="0"/>
              <a:t>Willows</a:t>
            </a:r>
          </a:p>
        </p:txBody>
      </p:sp>
    </p:spTree>
    <p:extLst>
      <p:ext uri="{BB962C8B-B14F-4D97-AF65-F5344CB8AC3E}">
        <p14:creationId xmlns:p14="http://schemas.microsoft.com/office/powerpoint/2010/main" val="3573305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9331" y="-124593"/>
            <a:ext cx="9144000" cy="1129370"/>
          </a:xfrm>
        </p:spPr>
        <p:txBody>
          <a:bodyPr>
            <a:normAutofit/>
          </a:bodyPr>
          <a:lstStyle/>
          <a:p>
            <a:r>
              <a:rPr lang="en-GB" sz="4800" dirty="0"/>
              <a:t>Queen Elizabeth II by the Acorns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10502" y="855087"/>
            <a:ext cx="2023241" cy="733479"/>
          </a:xfrm>
        </p:spPr>
        <p:txBody>
          <a:bodyPr/>
          <a:lstStyle/>
          <a:p>
            <a:r>
              <a:rPr lang="en-GB" dirty="0"/>
              <a:t>2020-Present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0123" y="126124"/>
            <a:ext cx="1660156" cy="2191407"/>
          </a:xfrm>
          <a:prstGeom prst="rect">
            <a:avLst/>
          </a:prstGeom>
        </p:spPr>
      </p:pic>
      <p:pic>
        <p:nvPicPr>
          <p:cNvPr id="1026" name="Picture 2" descr="Prince Andrew gave Queen two puppies to help her cope with loss of Philip -  Mirror Onl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375" y="2735589"/>
            <a:ext cx="2637104" cy="3293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896336" y="5862609"/>
            <a:ext cx="49945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Candy the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Dorgi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Muick the Corgi &amp; one Corgi who name is unknown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Lissy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the Cocker Spaniel </a:t>
            </a:r>
          </a:p>
        </p:txBody>
      </p:sp>
      <p:pic>
        <p:nvPicPr>
          <p:cNvPr id="1030" name="Picture 6" descr="Queen releases new photograph ahead of celebrating 96th birthday | The  Queen | The Guardia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501" y="1337533"/>
            <a:ext cx="5074395" cy="304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00560" y="838625"/>
            <a:ext cx="2565372" cy="1823426"/>
          </a:xfrm>
          <a:prstGeom prst="rect">
            <a:avLst/>
          </a:prstGeom>
        </p:spPr>
      </p:pic>
      <p:pic>
        <p:nvPicPr>
          <p:cNvPr id="1034" name="Picture 10" descr="Queens Platinum Jubilee wreath sign Jubilee wreath sign image 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4" y="2377906"/>
            <a:ext cx="2857277" cy="213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751" y="1158587"/>
            <a:ext cx="1635371" cy="12193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l="916" t="22521" r="33298" b="26401"/>
          <a:stretch/>
        </p:blipFill>
        <p:spPr>
          <a:xfrm>
            <a:off x="2872028" y="4518967"/>
            <a:ext cx="3893069" cy="226697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4751" y="5312676"/>
            <a:ext cx="28572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Queen gave a speech about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Covid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19. 24 Million people watched it. </a:t>
            </a:r>
          </a:p>
        </p:txBody>
      </p:sp>
    </p:spTree>
    <p:extLst>
      <p:ext uri="{BB962C8B-B14F-4D97-AF65-F5344CB8AC3E}">
        <p14:creationId xmlns:p14="http://schemas.microsoft.com/office/powerpoint/2010/main" val="10980723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182</TotalTime>
  <Words>388</Words>
  <Application>Microsoft Office PowerPoint</Application>
  <PresentationFormat>Widescreen</PresentationFormat>
  <Paragraphs>40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5</vt:i4>
      </vt:variant>
    </vt:vector>
  </HeadingPairs>
  <TitlesOfParts>
    <vt:vector size="18" baseType="lpstr">
      <vt:lpstr>Arial</vt:lpstr>
      <vt:lpstr>Bradley Hand ITC</vt:lpstr>
      <vt:lpstr>Calibri</vt:lpstr>
      <vt:lpstr>Calibri Light</vt:lpstr>
      <vt:lpstr>HfW cursive</vt:lpstr>
      <vt:lpstr>HfW precursive</vt:lpstr>
      <vt:lpstr>Ink Free</vt:lpstr>
      <vt:lpstr>Trebuchet MS</vt:lpstr>
      <vt:lpstr>Wingdings 3</vt:lpstr>
      <vt:lpstr>Office Theme</vt:lpstr>
      <vt:lpstr>1_Office Theme</vt:lpstr>
      <vt:lpstr>2_Office Theme</vt:lpstr>
      <vt:lpstr>Facet</vt:lpstr>
      <vt:lpstr>PowerPoint Presentation</vt:lpstr>
      <vt:lpstr>The 1990s by Cedars</vt:lpstr>
      <vt:lpstr>PowerPoint Presentation</vt:lpstr>
      <vt:lpstr>PowerPoint Presentation</vt:lpstr>
      <vt:lpstr>Queen Elizabeth II by the Acorns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70s</dc:title>
  <dc:creator>Carly Hillsdon</dc:creator>
  <cp:lastModifiedBy>Kate Kearney</cp:lastModifiedBy>
  <cp:revision>15</cp:revision>
  <dcterms:created xsi:type="dcterms:W3CDTF">2022-05-25T13:19:02Z</dcterms:created>
  <dcterms:modified xsi:type="dcterms:W3CDTF">2022-06-14T21:08:28Z</dcterms:modified>
</cp:coreProperties>
</file>