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1"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Lst>
  <p:sldSz cy="5143500" cx="9144000"/>
  <p:notesSz cx="6858000" cy="9144000"/>
  <p:embeddedFontLst>
    <p:embeddedFont>
      <p:font typeface="Nunito"/>
      <p:regular r:id="rId39"/>
      <p:bold r:id="rId40"/>
      <p:italic r:id="rId41"/>
      <p:boldItalic r:id="rId42"/>
    </p:embeddedFont>
    <p:embeddedFont>
      <p:font typeface="Nunito Sans SemiBold"/>
      <p:regular r:id="rId43"/>
      <p:bold r:id="rId44"/>
      <p:italic r:id="rId45"/>
      <p:boldItalic r:id="rId46"/>
    </p:embeddedFont>
    <p:embeddedFont>
      <p:font typeface="Nunito Sans"/>
      <p:regular r:id="rId47"/>
      <p:bold r:id="rId48"/>
      <p:italic r:id="rId49"/>
      <p:boldItalic r:id="rId5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Nunito-bold.fntdata"/><Relationship Id="rId42" Type="http://schemas.openxmlformats.org/officeDocument/2006/relationships/font" Target="fonts/Nunito-boldItalic.fntdata"/><Relationship Id="rId41" Type="http://schemas.openxmlformats.org/officeDocument/2006/relationships/font" Target="fonts/Nunito-italic.fntdata"/><Relationship Id="rId44" Type="http://schemas.openxmlformats.org/officeDocument/2006/relationships/font" Target="fonts/NunitoSansSemiBold-bold.fntdata"/><Relationship Id="rId43" Type="http://schemas.openxmlformats.org/officeDocument/2006/relationships/font" Target="fonts/NunitoSansSemiBold-regular.fntdata"/><Relationship Id="rId46" Type="http://schemas.openxmlformats.org/officeDocument/2006/relationships/font" Target="fonts/NunitoSansSemiBold-boldItalic.fntdata"/><Relationship Id="rId45" Type="http://schemas.openxmlformats.org/officeDocument/2006/relationships/font" Target="fonts/NunitoSansSemiBold-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NunitoSans-bold.fntdata"/><Relationship Id="rId47" Type="http://schemas.openxmlformats.org/officeDocument/2006/relationships/font" Target="fonts/NunitoSans-regular.fntdata"/><Relationship Id="rId49" Type="http://schemas.openxmlformats.org/officeDocument/2006/relationships/font" Target="fonts/NunitoSans-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font" Target="fonts/Nunito-regular.fntdata"/><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0" Type="http://schemas.openxmlformats.org/officeDocument/2006/relationships/font" Target="fonts/NunitoSans-boldItalic.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 name="Shape 24"/>
        <p:cNvGrpSpPr/>
        <p:nvPr/>
      </p:nvGrpSpPr>
      <p:grpSpPr>
        <a:xfrm>
          <a:off x="0" y="0"/>
          <a:ext cx="0" cy="0"/>
          <a:chOff x="0" y="0"/>
          <a:chExt cx="0" cy="0"/>
        </a:xfrm>
      </p:grpSpPr>
      <p:sp>
        <p:nvSpPr>
          <p:cNvPr id="25" name="Google Shape;25;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 name="Google Shape;2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 name="Shape 31"/>
        <p:cNvGrpSpPr/>
        <p:nvPr/>
      </p:nvGrpSpPr>
      <p:grpSpPr>
        <a:xfrm>
          <a:off x="0" y="0"/>
          <a:ext cx="0" cy="0"/>
          <a:chOff x="0" y="0"/>
          <a:chExt cx="0" cy="0"/>
        </a:xfrm>
      </p:grpSpPr>
      <p:sp>
        <p:nvSpPr>
          <p:cNvPr id="32" name="Google Shape;32;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 name="Google Shape;33;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Dates confirmed by the Standards and Testing Agency for 2027: Monday 10 May to Thursday 13 May 2027.</a:t>
            </a:r>
            <a:endParaRPr/>
          </a:p>
          <a:p>
            <a:pPr indent="0" lvl="0" marL="0" rtl="0" algn="l">
              <a:lnSpc>
                <a:spcPct val="100000"/>
              </a:lnSpc>
              <a:spcBef>
                <a:spcPts val="600"/>
              </a:spcBef>
              <a:spcAft>
                <a:spcPts val="600"/>
              </a:spcAft>
              <a:buSzPts val="1100"/>
              <a:buNone/>
            </a:pPr>
            <a:r>
              <a:rPr lang="en-GB"/>
              <a:t>Nothing changes about the papers themselves for 2027. Parents may see news coverage about changes to primary assessment: following the Curriculum and Assessment Review, the government has said the Standards and Testing Agency will review the grammar, punctuation and spelling test and improve how writing is assessed at the end of key stage 2. A revised national curriculum is due to be published in 2027 for first teaching in 2028, so this year’s Year 6 will be among the last to sit SATs based wholly on the current curriculum.</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 name="Shape 38"/>
        <p:cNvGrpSpPr/>
        <p:nvPr/>
      </p:nvGrpSpPr>
      <p:grpSpPr>
        <a:xfrm>
          <a:off x="0" y="0"/>
          <a:ext cx="0" cy="0"/>
          <a:chOff x="0" y="0"/>
          <a:chExt cx="0" cy="0"/>
        </a:xfrm>
      </p:grpSpPr>
      <p:sp>
        <p:nvSpPr>
          <p:cNvPr id="39" name="Google Shape;39;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 name="Google Shape;40;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 name="Shape 45"/>
        <p:cNvGrpSpPr/>
        <p:nvPr/>
      </p:nvGrpSpPr>
      <p:grpSpPr>
        <a:xfrm>
          <a:off x="0" y="0"/>
          <a:ext cx="0" cy="0"/>
          <a:chOff x="0" y="0"/>
          <a:chExt cx="0" cy="0"/>
        </a:xfrm>
      </p:grpSpPr>
      <p:sp>
        <p:nvSpPr>
          <p:cNvPr id="46" name="Google Shape;46;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 name="Google Shape;47;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GB"/>
              <a:t>The DfE Key Stage 2 access arrangements guidance (https://www.gov.uk/government/publications/key-stage-2-tests-access-arrangements) gives more details on this, including which arrangements need prior permission. </a:t>
            </a:r>
            <a:endParaRPr/>
          </a:p>
          <a:p>
            <a:pPr indent="0" lvl="0" marL="158750" rtl="0" algn="l">
              <a:lnSpc>
                <a:spcPct val="100000"/>
              </a:lnSpc>
              <a:spcBef>
                <a:spcPts val="0"/>
              </a:spcBef>
              <a:spcAft>
                <a:spcPts val="0"/>
              </a:spcAft>
              <a:buSzPts val="1100"/>
              <a:buNone/>
            </a:pPr>
            <a:r>
              <a:rPr lang="en-GB"/>
              <a:t>It should be noted that there are cases when pupils can have access to multiple arrangements (e.g. addition time and a scribe). These are detailed in the above document. </a:t>
            </a:r>
            <a:endParaRPr/>
          </a:p>
          <a:p>
            <a:pPr indent="0" lvl="0" marL="158750" rtl="0" algn="l">
              <a:lnSpc>
                <a:spcPct val="100000"/>
              </a:lnSpc>
              <a:spcBef>
                <a:spcPts val="0"/>
              </a:spcBef>
              <a:spcAft>
                <a:spcPts val="0"/>
              </a:spcAft>
              <a:buSzPts val="1100"/>
              <a:buNone/>
            </a:pPr>
            <a:r>
              <a:rPr lang="en-GB"/>
              <a:t>Also note, any pupil can ask for a question to be read to them, though not explained to them. In mathematics, words and numbers may be read but mathematical symbols cannot be read.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 name="Google Shape;54;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There is no separate test that would indicate a pupil is working above the national standard. Nationally, a scaled score of 110 or more is reported as a high score.</a:t>
            </a:r>
            <a:endParaRPr/>
          </a:p>
          <a:p>
            <a:pPr indent="0" lvl="0" marL="0" rtl="0" algn="l">
              <a:lnSpc>
                <a:spcPct val="100000"/>
              </a:lnSpc>
              <a:spcBef>
                <a:spcPts val="600"/>
              </a:spcBef>
              <a:spcAft>
                <a:spcPts val="0"/>
              </a:spcAft>
              <a:buSzPts val="1100"/>
              <a:buNone/>
            </a:pPr>
            <a:r>
              <a:rPr lang="en-GB"/>
              <a:t>A scaled score below 100 would indicate a pupil is working below the national standard.</a:t>
            </a:r>
            <a:endParaRPr/>
          </a:p>
          <a:p>
            <a:pPr indent="0" lvl="0" marL="0" rtl="0" algn="l">
              <a:lnSpc>
                <a:spcPct val="100000"/>
              </a:lnSpc>
              <a:spcBef>
                <a:spcPts val="600"/>
              </a:spcBef>
              <a:spcAft>
                <a:spcPts val="0"/>
              </a:spcAft>
              <a:buSzPts val="1100"/>
              <a:buNone/>
            </a:pPr>
            <a:r>
              <a:rPr lang="en-GB"/>
              <a:t>To have a scaled score, pupils must have a minimum raw score (determined each year). If the pupil does not achieve the minimum raw score, they have not demonstrated sufficient understanding of the KS2 curriculum in the subject.</a:t>
            </a:r>
            <a:endParaRPr/>
          </a:p>
          <a:p>
            <a:pPr indent="0" lvl="0" marL="0" rtl="0" algn="l">
              <a:lnSpc>
                <a:spcPct val="100000"/>
              </a:lnSpc>
              <a:spcBef>
                <a:spcPts val="600"/>
              </a:spcBef>
              <a:spcAft>
                <a:spcPts val="600"/>
              </a:spcAft>
              <a:buSzPts val="1100"/>
              <a:buNone/>
            </a:pPr>
            <a:r>
              <a:rPr lang="en-GB"/>
              <a:t>The raw score needed to reach 100 changes each year depending on how hard the paper was. In 2026, pupils needed 25 out of 50 in reading (28 in 2025), 56 out of 110 in maths (58 in 2025) and 34 out of 70 in grammar, punctuation and spelling (35 in 2025).</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6: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7: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1" name="Google Shape;81;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8" name="Google Shape;88;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GB"/>
              <a:t>The question types include:</a:t>
            </a:r>
            <a:endParaRPr/>
          </a:p>
          <a:p>
            <a:pPr indent="-298450" lvl="0" marL="457200" rtl="0" algn="l">
              <a:lnSpc>
                <a:spcPct val="100000"/>
              </a:lnSpc>
              <a:spcBef>
                <a:spcPts val="0"/>
              </a:spcBef>
              <a:spcAft>
                <a:spcPts val="0"/>
              </a:spcAft>
              <a:buSzPts val="1100"/>
              <a:buFont typeface="Arial"/>
              <a:buChar char="-"/>
            </a:pPr>
            <a:r>
              <a:rPr lang="en-GB"/>
              <a:t>Circling</a:t>
            </a:r>
            <a:endParaRPr/>
          </a:p>
          <a:p>
            <a:pPr indent="-298450" lvl="0" marL="457200" rtl="0" algn="l">
              <a:lnSpc>
                <a:spcPct val="100000"/>
              </a:lnSpc>
              <a:spcBef>
                <a:spcPts val="0"/>
              </a:spcBef>
              <a:spcAft>
                <a:spcPts val="0"/>
              </a:spcAft>
              <a:buSzPts val="1100"/>
              <a:buFont typeface="Arial"/>
              <a:buChar char="-"/>
            </a:pPr>
            <a:r>
              <a:rPr lang="en-GB"/>
              <a:t>Drawing lines to connect</a:t>
            </a:r>
            <a:endParaRPr/>
          </a:p>
          <a:p>
            <a:pPr indent="-298450" lvl="0" marL="457200" rtl="0" algn="l">
              <a:lnSpc>
                <a:spcPct val="100000"/>
              </a:lnSpc>
              <a:spcBef>
                <a:spcPts val="0"/>
              </a:spcBef>
              <a:spcAft>
                <a:spcPts val="0"/>
              </a:spcAft>
              <a:buSzPts val="1100"/>
              <a:buFont typeface="Arial"/>
              <a:buChar char="-"/>
            </a:pPr>
            <a:r>
              <a:rPr lang="en-GB"/>
              <a:t>Multiple choice questions (including ticking tables)</a:t>
            </a:r>
            <a:endParaRPr/>
          </a:p>
          <a:p>
            <a:pPr indent="-298450" lvl="0" marL="457200" rtl="0" algn="l">
              <a:lnSpc>
                <a:spcPct val="100000"/>
              </a:lnSpc>
              <a:spcBef>
                <a:spcPts val="0"/>
              </a:spcBef>
              <a:spcAft>
                <a:spcPts val="0"/>
              </a:spcAft>
              <a:buSzPts val="1100"/>
              <a:buFont typeface="Arial"/>
              <a:buChar char="-"/>
            </a:pPr>
            <a:r>
              <a:rPr lang="en-GB"/>
              <a:t>One-word answers</a:t>
            </a:r>
            <a:endParaRPr/>
          </a:p>
          <a:p>
            <a:pPr indent="-298450" lvl="0" marL="457200" rtl="0" algn="l">
              <a:lnSpc>
                <a:spcPct val="100000"/>
              </a:lnSpc>
              <a:spcBef>
                <a:spcPts val="0"/>
              </a:spcBef>
              <a:spcAft>
                <a:spcPts val="0"/>
              </a:spcAft>
              <a:buSzPts val="1100"/>
              <a:buFont typeface="Arial"/>
              <a:buChar char="-"/>
            </a:pPr>
            <a:r>
              <a:rPr lang="en-GB"/>
              <a:t>Short answer questions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5" name="Google Shape;95;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Questions are from the 2026 grammar, punctuation and spelling paper 1 (questions 1, 12 and 41).</a:t>
            </a:r>
            <a:endParaRPr/>
          </a:p>
          <a:p>
            <a:pPr indent="0" lvl="0" marL="0" rtl="0" algn="l">
              <a:lnSpc>
                <a:spcPct val="100000"/>
              </a:lnSpc>
              <a:spcBef>
                <a:spcPts val="600"/>
              </a:spcBef>
              <a:spcAft>
                <a:spcPts val="600"/>
              </a:spcAft>
              <a:buSzPts val="1100"/>
              <a:buNone/>
            </a:pPr>
            <a:r>
              <a:rPr lang="en-GB"/>
              <a:t>For question 41, the mark scheme accepts “Pollution is harming the trees.” or “Pollution harms the trees.” Misspellings of verb forms and errors in punctuation or capitalisation are not accepted.</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8" name="Google Shape;108;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Questions are from the 2026 spelling paper (spellings 1 to 4). There are 20 spellings in total, each worth 1 mark.</a:t>
            </a:r>
            <a:endParaRPr/>
          </a:p>
          <a:p>
            <a:pPr indent="0" lvl="0" marL="0" rtl="0" algn="l">
              <a:lnSpc>
                <a:spcPct val="100000"/>
              </a:lnSpc>
              <a:spcBef>
                <a:spcPts val="600"/>
              </a:spcBef>
              <a:spcAft>
                <a:spcPts val="600"/>
              </a:spcAft>
              <a:buSzPts val="1100"/>
              <a:buNone/>
            </a:pPr>
            <a:r>
              <a:rPr lang="en-GB"/>
              <a:t>The teacher reads each target word, then the full sentence, then the target word again.</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17" name="Google Shape;117;p12: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4" name="Google Shape;124;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Questions are from the 2026 reading answer booklet. The reading texts are not shown because they include third-party copyright material.</a:t>
            </a:r>
            <a:endParaRPr/>
          </a:p>
          <a:p>
            <a:pPr indent="0" lvl="0" marL="0" rtl="0" algn="l">
              <a:lnSpc>
                <a:spcPct val="100000"/>
              </a:lnSpc>
              <a:spcBef>
                <a:spcPts val="600"/>
              </a:spcBef>
              <a:spcAft>
                <a:spcPts val="0"/>
              </a:spcAft>
              <a:buSzPts val="1100"/>
              <a:buNone/>
            </a:pPr>
            <a:r>
              <a:rPr lang="en-GB"/>
              <a:t>Question 1 is about the story Owl in Danger; question 15 is about Matilda’s Invention.</a:t>
            </a:r>
            <a:endParaRPr/>
          </a:p>
          <a:p>
            <a:pPr indent="0" lvl="0" marL="0" rtl="0" algn="l">
              <a:lnSpc>
                <a:spcPct val="100000"/>
              </a:lnSpc>
              <a:spcBef>
                <a:spcPts val="600"/>
              </a:spcBef>
              <a:spcAft>
                <a:spcPts val="0"/>
              </a:spcAft>
              <a:buSzPts val="1100"/>
              <a:buNone/>
            </a:pPr>
            <a:r>
              <a:rPr lang="en-GB"/>
              <a:t>Question styles include:</a:t>
            </a:r>
            <a:endParaRPr/>
          </a:p>
          <a:p>
            <a:pPr indent="0" lvl="0" marL="0" rtl="0" algn="l">
              <a:lnSpc>
                <a:spcPct val="100000"/>
              </a:lnSpc>
              <a:spcBef>
                <a:spcPts val="600"/>
              </a:spcBef>
              <a:spcAft>
                <a:spcPts val="0"/>
              </a:spcAft>
              <a:buSzPts val="1100"/>
              <a:buNone/>
            </a:pPr>
            <a:r>
              <a:rPr lang="en-GB"/>
              <a:t>Multiple choice questions</a:t>
            </a:r>
            <a:endParaRPr/>
          </a:p>
          <a:p>
            <a:pPr indent="0" lvl="0" marL="0" rtl="0" algn="l">
              <a:lnSpc>
                <a:spcPct val="100000"/>
              </a:lnSpc>
              <a:spcBef>
                <a:spcPts val="600"/>
              </a:spcBef>
              <a:spcAft>
                <a:spcPts val="0"/>
              </a:spcAft>
              <a:buSzPts val="1100"/>
              <a:buNone/>
            </a:pPr>
            <a:r>
              <a:rPr lang="en-GB"/>
              <a:t>One-word answers</a:t>
            </a:r>
            <a:endParaRPr/>
          </a:p>
          <a:p>
            <a:pPr indent="0" lvl="0" marL="0" rtl="0" algn="l">
              <a:lnSpc>
                <a:spcPct val="100000"/>
              </a:lnSpc>
              <a:spcBef>
                <a:spcPts val="600"/>
              </a:spcBef>
              <a:spcAft>
                <a:spcPts val="0"/>
              </a:spcAft>
              <a:buSzPts val="1100"/>
              <a:buNone/>
            </a:pPr>
            <a:r>
              <a:rPr lang="en-GB"/>
              <a:t>Short answer questions</a:t>
            </a:r>
            <a:endParaRPr/>
          </a:p>
          <a:p>
            <a:pPr indent="0" lvl="0" marL="0" rtl="0" algn="l">
              <a:lnSpc>
                <a:spcPct val="100000"/>
              </a:lnSpc>
              <a:spcBef>
                <a:spcPts val="600"/>
              </a:spcBef>
              <a:spcAft>
                <a:spcPts val="600"/>
              </a:spcAft>
              <a:buSzPts val="1100"/>
              <a:buNone/>
            </a:pPr>
            <a:r>
              <a:rPr lang="en-GB"/>
              <a:t>Multiple mark (long answer) questions</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5" name="Google Shape;135;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Questions are from the 2026 reading answer booklet. Question 20 is about Matilda’s Invention and question 33 is about Amelia Earhart.</a:t>
            </a:r>
            <a:endParaRPr/>
          </a:p>
          <a:p>
            <a:pPr indent="0" lvl="0" marL="0" rtl="0" algn="l">
              <a:lnSpc>
                <a:spcPct val="100000"/>
              </a:lnSpc>
              <a:spcBef>
                <a:spcPts val="600"/>
              </a:spcBef>
              <a:spcAft>
                <a:spcPts val="0"/>
              </a:spcAft>
              <a:buSzPts val="1100"/>
              <a:buNone/>
            </a:pPr>
            <a:r>
              <a:rPr lang="en-GB"/>
              <a:t>The answers to question 20 depend on the reading text, so they are not shown here. They are in the 2026 reading mark scheme on GOV.UK.</a:t>
            </a:r>
            <a:endParaRPr/>
          </a:p>
          <a:p>
            <a:pPr indent="0" lvl="0" marL="0" rtl="0" algn="l">
              <a:lnSpc>
                <a:spcPct val="100000"/>
              </a:lnSpc>
              <a:spcBef>
                <a:spcPts val="600"/>
              </a:spcBef>
              <a:spcAft>
                <a:spcPts val="600"/>
              </a:spcAft>
              <a:buSzPts val="1100"/>
              <a:buNone/>
            </a:pPr>
            <a:r>
              <a:rPr lang="en-GB"/>
              <a:t>Question 20 shows how children can still earn a mark without getting every row right.</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6" name="Google Shape;146;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Question 38 from the 2026 reading answer booklet, about the text Amelia Earhart.</a:t>
            </a:r>
            <a:endParaRPr/>
          </a:p>
          <a:p>
            <a:pPr indent="0" lvl="0" marL="0" rtl="0" algn="l">
              <a:lnSpc>
                <a:spcPct val="100000"/>
              </a:lnSpc>
              <a:spcBef>
                <a:spcPts val="600"/>
              </a:spcBef>
              <a:spcAft>
                <a:spcPts val="600"/>
              </a:spcAft>
              <a:buSzPts val="1100"/>
              <a:buNone/>
            </a:pPr>
            <a:r>
              <a:rPr lang="en-GB"/>
              <a:t>Longer inference questions like this are worth up to 3 marks. Children should give a point and then back it up with evidence from the text.</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Figures are calculated from the 2026 reading mark scheme (50 marks in total).</a:t>
            </a:r>
            <a:endParaRPr/>
          </a:p>
          <a:p>
            <a:pPr indent="0" lvl="0" marL="0" rtl="0" algn="l">
              <a:lnSpc>
                <a:spcPct val="100000"/>
              </a:lnSpc>
              <a:spcBef>
                <a:spcPts val="600"/>
              </a:spcBef>
              <a:spcAft>
                <a:spcPts val="0"/>
              </a:spcAft>
              <a:buSzPts val="1100"/>
              <a:buNone/>
            </a:pPr>
            <a:r>
              <a:rPr lang="en-GB"/>
              <a:t>The remaining marks in 2026: 4% summarising main ideas from more than one paragraph; 4% identifying or explaining how information or narrative content is related and contributes to meaning as a whole; 4% identifying or explaining how meaning is enhanced through choice of words and phrases. No marks in 2026 came from predicting what might happen or making comparisons within the text.</a:t>
            </a:r>
            <a:endParaRPr/>
          </a:p>
          <a:p>
            <a:pPr indent="0" lvl="0" marL="0" rtl="0" algn="l">
              <a:lnSpc>
                <a:spcPct val="100000"/>
              </a:lnSpc>
              <a:spcBef>
                <a:spcPts val="600"/>
              </a:spcBef>
              <a:spcAft>
                <a:spcPts val="600"/>
              </a:spcAft>
              <a:buSzPts val="1100"/>
              <a:buNone/>
            </a:pPr>
            <a:r>
              <a:rPr lang="en-GB"/>
              <a:t>The next slide gives parents example questions to ask at home for each of the three main question types.</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7: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5" name="Google Shape;175;p18: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Questions are from the 2026 arithmetic paper (questions 17 and 31).</a:t>
            </a:r>
            <a:endParaRPr/>
          </a:p>
          <a:p>
            <a:pPr indent="0" lvl="0" marL="0" rtl="0" algn="l">
              <a:lnSpc>
                <a:spcPct val="100000"/>
              </a:lnSpc>
              <a:spcBef>
                <a:spcPts val="600"/>
              </a:spcBef>
              <a:spcAft>
                <a:spcPts val="600"/>
              </a:spcAft>
              <a:buSzPts val="1100"/>
              <a:buNone/>
            </a:pPr>
            <a:r>
              <a:rPr lang="en-GB"/>
              <a:t>Point out that some questions are worth 2 marks and some are worth 1. Long division and long multiplication are worth 2 marks, and children may get 1 mark for showing a formal method even if the answer is wrong.</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3" name="Google Shape;193;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Questions are from the 2026 arithmetic paper (questions 8, 26, 28 and 36).</a:t>
            </a:r>
            <a:endParaRPr/>
          </a:p>
          <a:p>
            <a:pPr indent="0" lvl="0" marL="0" rtl="0" algn="l">
              <a:lnSpc>
                <a:spcPct val="100000"/>
              </a:lnSpc>
              <a:spcBef>
                <a:spcPts val="600"/>
              </a:spcBef>
              <a:spcAft>
                <a:spcPts val="0"/>
              </a:spcAft>
              <a:buSzPts val="1100"/>
              <a:buNone/>
            </a:pPr>
            <a:r>
              <a:rPr lang="en-GB"/>
              <a:t>These are examples of how children could solve the calculations. Some could and should be solved mentally, as it is far quicker that way (40 marks in 30 minutes does not allow for a minute or more per mark).</a:t>
            </a:r>
            <a:endParaRPr/>
          </a:p>
          <a:p>
            <a:pPr indent="0" lvl="0" marL="0" rtl="0" algn="l">
              <a:lnSpc>
                <a:spcPct val="100000"/>
              </a:lnSpc>
              <a:spcBef>
                <a:spcPts val="600"/>
              </a:spcBef>
              <a:spcAft>
                <a:spcPts val="600"/>
              </a:spcAft>
              <a:buSzPts val="1100"/>
              <a:buNone/>
            </a:pPr>
            <a:r>
              <a:rPr lang="en-GB"/>
              <a:t>Answers should always be given in their simplest form unless stated otherwise.</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2" name="Google Shape;212;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Question 27 from the 2026 arithmetic paper.</a:t>
            </a:r>
            <a:endParaRPr/>
          </a:p>
          <a:p>
            <a:pPr indent="0" lvl="0" marL="0" rtl="0" algn="l">
              <a:lnSpc>
                <a:spcPct val="100000"/>
              </a:lnSpc>
              <a:spcBef>
                <a:spcPts val="600"/>
              </a:spcBef>
              <a:spcAft>
                <a:spcPts val="600"/>
              </a:spcAft>
              <a:buSzPts val="1100"/>
              <a:buNone/>
            </a:pPr>
            <a:r>
              <a:rPr lang="en-GB"/>
              <a:t>This shows why it is worth children always showing their method on long multiplication and long division: a small slip can still earn 1 of the 2 marks.</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1" name="Google Shape;221;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GB"/>
              <a:t>In general, the questions get progressively harder throughout the paper. As this is the case, it is not unusual for children to be unable to complete the entire paper in the given time.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8" name="Google Shape;228;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Questions are from the 2026 mathematics paper 2: reasoning (questions 16 and 20).</a:t>
            </a:r>
            <a:endParaRPr/>
          </a:p>
          <a:p>
            <a:pPr indent="0" lvl="0" marL="0" rtl="0" algn="l">
              <a:lnSpc>
                <a:spcPct val="100000"/>
              </a:lnSpc>
              <a:spcBef>
                <a:spcPts val="600"/>
              </a:spcBef>
              <a:spcAft>
                <a:spcPts val="600"/>
              </a:spcAft>
              <a:buSzPts val="1100"/>
              <a:buNone/>
            </a:pPr>
            <a:r>
              <a:rPr lang="en-GB"/>
              <a:t>Question 20 has more than one correct answer. Questions like this reward children who work systematically.</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9" name="Google Shape;239;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Question 14 from the 2026 mathematics paper 2: reasoning.</a:t>
            </a:r>
            <a:endParaRPr/>
          </a:p>
          <a:p>
            <a:pPr indent="0" lvl="0" marL="0" rtl="0" algn="l">
              <a:lnSpc>
                <a:spcPct val="100000"/>
              </a:lnSpc>
              <a:spcBef>
                <a:spcPts val="600"/>
              </a:spcBef>
              <a:spcAft>
                <a:spcPts val="600"/>
              </a:spcAft>
              <a:buSzPts val="1100"/>
              <a:buNone/>
            </a:pPr>
            <a:r>
              <a:rPr lang="en-GB"/>
              <a:t>Multi-step word problems like this are common in the reasoning papers. Encourage children to write down each step.</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8" name="Google Shape;248;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600"/>
              </a:spcAft>
              <a:buSzPts val="1100"/>
              <a:buNone/>
            </a:pPr>
            <a:r>
              <a:rPr lang="en-GB"/>
              <a:t>Questions are from the 2026 mathematics paper 3: reasoning (questions 6 and 17).</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9" name="Google Shape;259;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Question 21 from the 2026 mathematics paper 3: reasoning.</a:t>
            </a:r>
            <a:endParaRPr/>
          </a:p>
          <a:p>
            <a:pPr indent="0" lvl="0" marL="0" rtl="0" algn="l">
              <a:lnSpc>
                <a:spcPct val="100000"/>
              </a:lnSpc>
              <a:spcBef>
                <a:spcPts val="600"/>
              </a:spcBef>
              <a:spcAft>
                <a:spcPts val="600"/>
              </a:spcAft>
              <a:buSzPts val="1100"/>
              <a:buNone/>
            </a:pPr>
            <a:r>
              <a:rPr lang="en-GB"/>
              <a:t>Note that this is a three mark question.</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7: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5" name="Google Shape;275;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GB"/>
              <a:t>Encourage parents not to use past papers at home. If they want to use past papers with tutors, suggest that they could take copies of completed test home to work through with tutors. This may help them to work through specific misunderstandings.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2" name="Google Shape;282;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GB"/>
              <a:t>Note that some schools will want to remove the first bullet point, encouraging pupils not to revise at home and instead keep revision in school.</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89" name="Google Shape;289;p30: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6" name="Google Shape;296;p31: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3" name="Google Shape;303;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158750" rtl="0" algn="l">
              <a:lnSpc>
                <a:spcPct val="100000"/>
              </a:lnSpc>
              <a:spcBef>
                <a:spcPts val="0"/>
              </a:spcBef>
              <a:spcAft>
                <a:spcPts val="0"/>
              </a:spcAft>
              <a:buSzPts val="1100"/>
              <a:buNone/>
            </a:pPr>
            <a:r>
              <a:rPr lang="en-GB"/>
              <a:t>It may also be appropriate to discuss if there are any changes at home that could add stress to the child (e.g. moving house, a new sibling, recent bereavement).</a:t>
            </a:r>
            <a:endParaRPr/>
          </a:p>
          <a:p>
            <a:pPr indent="0" lvl="0" marL="158750" rtl="0" algn="l">
              <a:lnSpc>
                <a:spcPct val="100000"/>
              </a:lnSpc>
              <a:spcBef>
                <a:spcPts val="0"/>
              </a:spcBef>
              <a:spcAft>
                <a:spcPts val="0"/>
              </a:spcAft>
              <a:buSzPts val="1100"/>
              <a:buNone/>
            </a:pPr>
            <a:r>
              <a:rPr lang="en-GB"/>
              <a:t>There may be media coverage around the SATs, parents may want to discuss this with their children (positive or negative).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0" name="Google Shape;310;p33: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600"/>
              </a:spcAft>
              <a:buSzPts val="1100"/>
              <a:buNone/>
            </a:pPr>
            <a:r>
              <a:rPr lang="en-GB"/>
              <a:t>Closing slide for parents. Schools can add their own contact details or next steps here.</a:t>
            </a:r>
            <a:endParaRPr/>
          </a:p>
        </p:txBody>
      </p:sp>
      <p:sp>
        <p:nvSpPr>
          <p:cNvPr id="317" name="Google Shape;317;p34: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3">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atin typeface="Arial"/>
                <a:ea typeface="Arial"/>
                <a:cs typeface="Arial"/>
                <a:sym typeface="Arial"/>
              </a:defRPr>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atin typeface="Arial"/>
                <a:ea typeface="Arial"/>
                <a:cs typeface="Arial"/>
                <a:sym typeface="Aria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3"/>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3"/>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indent="-317500" lvl="1" marL="914400" algn="l">
              <a:lnSpc>
                <a:spcPct val="115000"/>
              </a:lnSpc>
              <a:spcBef>
                <a:spcPts val="1600"/>
              </a:spcBef>
              <a:spcAft>
                <a:spcPts val="0"/>
              </a:spcAft>
              <a:buSzPts val="1400"/>
              <a:buFont typeface="Nunito"/>
              <a:buChar char="○"/>
              <a:defRPr>
                <a:latin typeface="Nunito"/>
                <a:ea typeface="Nunito"/>
                <a:cs typeface="Nunito"/>
                <a:sym typeface="Nunito"/>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Font typeface="Nunito"/>
              <a:buChar char="●"/>
              <a:defRPr>
                <a:latin typeface="Nunito"/>
                <a:ea typeface="Nunito"/>
                <a:cs typeface="Nunito"/>
                <a:sym typeface="Nunito"/>
              </a:defRPr>
            </a:lvl4pPr>
            <a:lvl5pPr indent="-317500" lvl="4" marL="2286000" algn="l">
              <a:lnSpc>
                <a:spcPct val="115000"/>
              </a:lnSpc>
              <a:spcBef>
                <a:spcPts val="1600"/>
              </a:spcBef>
              <a:spcAft>
                <a:spcPts val="0"/>
              </a:spcAft>
              <a:buSzPts val="1400"/>
              <a:buFont typeface="Nunito"/>
              <a:buChar char="○"/>
              <a:defRPr>
                <a:latin typeface="Nunito"/>
                <a:ea typeface="Nunito"/>
                <a:cs typeface="Nunito"/>
                <a:sym typeface="Nunito"/>
              </a:defRPr>
            </a:lvl5pPr>
            <a:lvl6pPr indent="-317500" lvl="5" marL="2743200" algn="l">
              <a:lnSpc>
                <a:spcPct val="115000"/>
              </a:lnSpc>
              <a:spcBef>
                <a:spcPts val="1600"/>
              </a:spcBef>
              <a:spcAft>
                <a:spcPts val="0"/>
              </a:spcAft>
              <a:buSzPts val="1400"/>
              <a:buFont typeface="Nunito"/>
              <a:buChar char="■"/>
              <a:defRPr>
                <a:latin typeface="Nunito"/>
                <a:ea typeface="Nunito"/>
                <a:cs typeface="Nunito"/>
                <a:sym typeface="Nunito"/>
              </a:defRPr>
            </a:lvl6pPr>
            <a:lvl7pPr indent="-317500" lvl="6" marL="3200400" algn="l">
              <a:lnSpc>
                <a:spcPct val="115000"/>
              </a:lnSpc>
              <a:spcBef>
                <a:spcPts val="1600"/>
              </a:spcBef>
              <a:spcAft>
                <a:spcPts val="0"/>
              </a:spcAft>
              <a:buSzPts val="1400"/>
              <a:buFont typeface="Nunito"/>
              <a:buChar char="●"/>
              <a:defRPr>
                <a:latin typeface="Nunito"/>
                <a:ea typeface="Nunito"/>
                <a:cs typeface="Nunito"/>
                <a:sym typeface="Nunito"/>
              </a:defRPr>
            </a:lvl7pPr>
            <a:lvl8pPr indent="-317500" lvl="7" marL="3657600" algn="l">
              <a:lnSpc>
                <a:spcPct val="115000"/>
              </a:lnSpc>
              <a:spcBef>
                <a:spcPts val="1600"/>
              </a:spcBef>
              <a:spcAft>
                <a:spcPts val="0"/>
              </a:spcAft>
              <a:buSzPts val="1400"/>
              <a:buFont typeface="Nunito"/>
              <a:buChar char="○"/>
              <a:defRPr>
                <a:latin typeface="Nunito"/>
                <a:ea typeface="Nunito"/>
                <a:cs typeface="Nunito"/>
                <a:sym typeface="Nunito"/>
              </a:defRPr>
            </a:lvl8pPr>
            <a:lvl9pPr indent="-317500" lvl="8" marL="4114800" algn="l">
              <a:lnSpc>
                <a:spcPct val="115000"/>
              </a:lnSpc>
              <a:spcBef>
                <a:spcPts val="1600"/>
              </a:spcBef>
              <a:spcAft>
                <a:spcPts val="1600"/>
              </a:spcAft>
              <a:buSzPts val="1400"/>
              <a:buFont typeface="Nunito"/>
              <a:buChar char="■"/>
              <a:defRPr>
                <a:latin typeface="Nunito"/>
                <a:ea typeface="Nunito"/>
                <a:cs typeface="Nunito"/>
                <a:sym typeface="Nunito"/>
              </a:defRPr>
            </a:lvl9pPr>
          </a:lstStyle>
          <a:p/>
        </p:txBody>
      </p:sp>
      <p:sp>
        <p:nvSpPr>
          <p:cNvPr id="16" name="Google Shape;16;p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pic>
        <p:nvPicPr>
          <p:cNvPr id="17" name="Google Shape;17;p3"/>
          <p:cNvPicPr preferRelativeResize="0"/>
          <p:nvPr/>
        </p:nvPicPr>
        <p:blipFill rotWithShape="1">
          <a:blip r:embed="rId2">
            <a:alphaModFix/>
          </a:blip>
          <a:srcRect b="0" l="0" r="0" t="0"/>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8" name="Shape 18"/>
        <p:cNvGrpSpPr/>
        <p:nvPr/>
      </p:nvGrpSpPr>
      <p:grpSpPr>
        <a:xfrm>
          <a:off x="0" y="0"/>
          <a:ext cx="0" cy="0"/>
          <a:chOff x="0" y="0"/>
          <a:chExt cx="0" cy="0"/>
        </a:xfrm>
      </p:grpSpPr>
      <p:sp>
        <p:nvSpPr>
          <p:cNvPr id="19" name="Google Shape;19;p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
        <p:nvSpPr>
          <p:cNvPr id="20" name="Google Shape;20;p4"/>
          <p:cNvSpPr/>
          <p:nvPr/>
        </p:nvSpPr>
        <p:spPr>
          <a:xfrm>
            <a:off x="0" y="0"/>
            <a:ext cx="9144000" cy="5143500"/>
          </a:xfrm>
          <a:prstGeom prst="rect">
            <a:avLst/>
          </a:prstGeom>
          <a:solidFill>
            <a:srgbClr val="104388"/>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4"/>
          <p:cNvSpPr/>
          <p:nvPr/>
        </p:nvSpPr>
        <p:spPr>
          <a:xfrm>
            <a:off x="3724275" y="971550"/>
            <a:ext cx="1619100" cy="1619100"/>
          </a:xfrm>
          <a:prstGeom prst="ellips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2" name="Google Shape;22;p4"/>
          <p:cNvPicPr preferRelativeResize="0"/>
          <p:nvPr/>
        </p:nvPicPr>
        <p:blipFill rotWithShape="1">
          <a:blip r:embed="rId2">
            <a:alphaModFix/>
          </a:blip>
          <a:srcRect b="0" l="0" r="0" t="0"/>
          <a:stretch/>
        </p:blipFill>
        <p:spPr>
          <a:xfrm>
            <a:off x="4028000" y="1335094"/>
            <a:ext cx="1011651" cy="892000"/>
          </a:xfrm>
          <a:prstGeom prst="rect">
            <a:avLst/>
          </a:prstGeom>
          <a:noFill/>
          <a:ln>
            <a:noFill/>
          </a:ln>
        </p:spPr>
      </p:pic>
      <p:sp>
        <p:nvSpPr>
          <p:cNvPr id="23" name="Google Shape;23;p4"/>
          <p:cNvSpPr txBox="1"/>
          <p:nvPr>
            <p:ph type="title"/>
          </p:nvPr>
        </p:nvSpPr>
        <p:spPr>
          <a:xfrm>
            <a:off x="311700" y="2636725"/>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rgbClr val="FFFFFF"/>
              </a:buClr>
              <a:buSzPts val="3100"/>
              <a:buFont typeface="Nunito"/>
              <a:buNone/>
              <a:defRPr sz="3100">
                <a:solidFill>
                  <a:srgbClr val="FFFFFF"/>
                </a:solidFill>
                <a:latin typeface="Arial"/>
                <a:ea typeface="Arial"/>
                <a:cs typeface="Arial"/>
                <a:sym typeface="Arial"/>
              </a:defRPr>
            </a:lvl1pPr>
            <a:lvl2pPr lvl="1"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a:lnSpc>
                <a:spcPct val="100000"/>
              </a:lnSpc>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Nunito Sans SemiBold"/>
              <a:buNone/>
              <a:defRPr b="0" i="0" sz="2800" u="none" cap="none" strike="noStrike">
                <a:solidFill>
                  <a:schemeClr val="dk1"/>
                </a:solidFill>
                <a:latin typeface="Nunito Sans SemiBold"/>
                <a:ea typeface="Nunito Sans SemiBold"/>
                <a:cs typeface="Nunito Sans SemiBold"/>
                <a:sym typeface="Nunito Sans SemiBold"/>
              </a:defRPr>
            </a:lvl1pPr>
            <a:lvl2pPr lvl="1" marR="0" rtl="0" algn="l">
              <a:lnSpc>
                <a:spcPct val="100000"/>
              </a:lnSpc>
              <a:spcBef>
                <a:spcPts val="0"/>
              </a:spcBef>
              <a:spcAft>
                <a:spcPts val="0"/>
              </a:spcAft>
              <a:buClr>
                <a:schemeClr val="dk1"/>
              </a:buClr>
              <a:buSzPts val="2800"/>
              <a:buFont typeface="Nunito Sans SemiBold"/>
              <a:buNone/>
              <a:defRPr b="0" i="0" sz="2800" u="none" cap="none" strike="noStrike">
                <a:solidFill>
                  <a:schemeClr val="dk1"/>
                </a:solidFill>
                <a:latin typeface="Nunito Sans SemiBold"/>
                <a:ea typeface="Nunito Sans SemiBold"/>
                <a:cs typeface="Nunito Sans SemiBold"/>
                <a:sym typeface="Nunito Sans SemiBold"/>
              </a:defRPr>
            </a:lvl2pPr>
            <a:lvl3pPr lvl="2" marR="0" rtl="0" algn="l">
              <a:lnSpc>
                <a:spcPct val="100000"/>
              </a:lnSpc>
              <a:spcBef>
                <a:spcPts val="0"/>
              </a:spcBef>
              <a:spcAft>
                <a:spcPts val="0"/>
              </a:spcAft>
              <a:buClr>
                <a:schemeClr val="dk1"/>
              </a:buClr>
              <a:buSzPts val="2800"/>
              <a:buFont typeface="Nunito Sans SemiBold"/>
              <a:buNone/>
              <a:defRPr b="0" i="0" sz="2800" u="none" cap="none" strike="noStrike">
                <a:solidFill>
                  <a:schemeClr val="dk1"/>
                </a:solidFill>
                <a:latin typeface="Nunito Sans SemiBold"/>
                <a:ea typeface="Nunito Sans SemiBold"/>
                <a:cs typeface="Nunito Sans SemiBold"/>
                <a:sym typeface="Nunito Sans SemiBold"/>
              </a:defRPr>
            </a:lvl3pPr>
            <a:lvl4pPr lvl="3" marR="0" rtl="0" algn="l">
              <a:lnSpc>
                <a:spcPct val="100000"/>
              </a:lnSpc>
              <a:spcBef>
                <a:spcPts val="0"/>
              </a:spcBef>
              <a:spcAft>
                <a:spcPts val="0"/>
              </a:spcAft>
              <a:buClr>
                <a:schemeClr val="dk1"/>
              </a:buClr>
              <a:buSzPts val="2800"/>
              <a:buFont typeface="Nunito Sans SemiBold"/>
              <a:buNone/>
              <a:defRPr b="0" i="0" sz="2800" u="none" cap="none" strike="noStrike">
                <a:solidFill>
                  <a:schemeClr val="dk1"/>
                </a:solidFill>
                <a:latin typeface="Nunito Sans SemiBold"/>
                <a:ea typeface="Nunito Sans SemiBold"/>
                <a:cs typeface="Nunito Sans SemiBold"/>
                <a:sym typeface="Nunito Sans SemiBold"/>
              </a:defRPr>
            </a:lvl4pPr>
            <a:lvl5pPr lvl="4" marR="0" rtl="0" algn="l">
              <a:lnSpc>
                <a:spcPct val="100000"/>
              </a:lnSpc>
              <a:spcBef>
                <a:spcPts val="0"/>
              </a:spcBef>
              <a:spcAft>
                <a:spcPts val="0"/>
              </a:spcAft>
              <a:buClr>
                <a:schemeClr val="dk1"/>
              </a:buClr>
              <a:buSzPts val="2800"/>
              <a:buFont typeface="Nunito Sans SemiBold"/>
              <a:buNone/>
              <a:defRPr b="0" i="0" sz="2800" u="none" cap="none" strike="noStrike">
                <a:solidFill>
                  <a:schemeClr val="dk1"/>
                </a:solidFill>
                <a:latin typeface="Nunito Sans SemiBold"/>
                <a:ea typeface="Nunito Sans SemiBold"/>
                <a:cs typeface="Nunito Sans SemiBold"/>
                <a:sym typeface="Nunito Sans SemiBold"/>
              </a:defRPr>
            </a:lvl5pPr>
            <a:lvl6pPr lvl="5" marR="0" rtl="0" algn="l">
              <a:lnSpc>
                <a:spcPct val="100000"/>
              </a:lnSpc>
              <a:spcBef>
                <a:spcPts val="0"/>
              </a:spcBef>
              <a:spcAft>
                <a:spcPts val="0"/>
              </a:spcAft>
              <a:buClr>
                <a:schemeClr val="dk1"/>
              </a:buClr>
              <a:buSzPts val="2800"/>
              <a:buFont typeface="Nunito Sans SemiBold"/>
              <a:buNone/>
              <a:defRPr b="0" i="0" sz="2800" u="none" cap="none" strike="noStrike">
                <a:solidFill>
                  <a:schemeClr val="dk1"/>
                </a:solidFill>
                <a:latin typeface="Nunito Sans SemiBold"/>
                <a:ea typeface="Nunito Sans SemiBold"/>
                <a:cs typeface="Nunito Sans SemiBold"/>
                <a:sym typeface="Nunito Sans SemiBold"/>
              </a:defRPr>
            </a:lvl6pPr>
            <a:lvl7pPr lvl="6" marR="0" rtl="0" algn="l">
              <a:lnSpc>
                <a:spcPct val="100000"/>
              </a:lnSpc>
              <a:spcBef>
                <a:spcPts val="0"/>
              </a:spcBef>
              <a:spcAft>
                <a:spcPts val="0"/>
              </a:spcAft>
              <a:buClr>
                <a:schemeClr val="dk1"/>
              </a:buClr>
              <a:buSzPts val="2800"/>
              <a:buFont typeface="Nunito Sans SemiBold"/>
              <a:buNone/>
              <a:defRPr b="0" i="0" sz="2800" u="none" cap="none" strike="noStrike">
                <a:solidFill>
                  <a:schemeClr val="dk1"/>
                </a:solidFill>
                <a:latin typeface="Nunito Sans SemiBold"/>
                <a:ea typeface="Nunito Sans SemiBold"/>
                <a:cs typeface="Nunito Sans SemiBold"/>
                <a:sym typeface="Nunito Sans SemiBold"/>
              </a:defRPr>
            </a:lvl7pPr>
            <a:lvl8pPr lvl="7" marR="0" rtl="0" algn="l">
              <a:lnSpc>
                <a:spcPct val="100000"/>
              </a:lnSpc>
              <a:spcBef>
                <a:spcPts val="0"/>
              </a:spcBef>
              <a:spcAft>
                <a:spcPts val="0"/>
              </a:spcAft>
              <a:buClr>
                <a:schemeClr val="dk1"/>
              </a:buClr>
              <a:buSzPts val="2800"/>
              <a:buFont typeface="Nunito Sans SemiBold"/>
              <a:buNone/>
              <a:defRPr b="0" i="0" sz="2800" u="none" cap="none" strike="noStrike">
                <a:solidFill>
                  <a:schemeClr val="dk1"/>
                </a:solidFill>
                <a:latin typeface="Nunito Sans SemiBold"/>
                <a:ea typeface="Nunito Sans SemiBold"/>
                <a:cs typeface="Nunito Sans SemiBold"/>
                <a:sym typeface="Nunito Sans SemiBold"/>
              </a:defRPr>
            </a:lvl8pPr>
            <a:lvl9pPr lvl="8" marR="0" rtl="0" algn="l">
              <a:lnSpc>
                <a:spcPct val="100000"/>
              </a:lnSpc>
              <a:spcBef>
                <a:spcPts val="0"/>
              </a:spcBef>
              <a:spcAft>
                <a:spcPts val="0"/>
              </a:spcAft>
              <a:buClr>
                <a:schemeClr val="dk1"/>
              </a:buClr>
              <a:buSzPts val="2800"/>
              <a:buFont typeface="Nunito Sans SemiBold"/>
              <a:buNone/>
              <a:defRPr b="0" i="0" sz="2800" u="none" cap="none" strike="noStrike">
                <a:solidFill>
                  <a:schemeClr val="dk1"/>
                </a:solidFill>
                <a:latin typeface="Nunito Sans SemiBold"/>
                <a:ea typeface="Nunito Sans SemiBold"/>
                <a:cs typeface="Nunito Sans SemiBold"/>
                <a:sym typeface="Nunito Sans SemiBold"/>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Nunito Sans SemiBold"/>
              <a:buChar char="●"/>
              <a:defRPr b="0" i="0" sz="1800" u="none" cap="none" strike="noStrike">
                <a:solidFill>
                  <a:schemeClr val="dk2"/>
                </a:solidFill>
                <a:latin typeface="Nunito Sans SemiBold"/>
                <a:ea typeface="Nunito Sans SemiBold"/>
                <a:cs typeface="Nunito Sans SemiBold"/>
                <a:sym typeface="Nunito Sans SemiBold"/>
              </a:defRPr>
            </a:lvl1pPr>
            <a:lvl2pPr indent="-317500" lvl="1" marL="914400" marR="0" rtl="0" algn="l">
              <a:lnSpc>
                <a:spcPct val="115000"/>
              </a:lnSpc>
              <a:spcBef>
                <a:spcPts val="1600"/>
              </a:spcBef>
              <a:spcAft>
                <a:spcPts val="0"/>
              </a:spcAft>
              <a:buClr>
                <a:schemeClr val="dk2"/>
              </a:buClr>
              <a:buSzPts val="1400"/>
              <a:buFont typeface="Nunito Sans SemiBold"/>
              <a:buChar char="○"/>
              <a:defRPr b="0" i="0" sz="1400" u="none" cap="none" strike="noStrike">
                <a:solidFill>
                  <a:schemeClr val="dk2"/>
                </a:solidFill>
                <a:latin typeface="Nunito Sans SemiBold"/>
                <a:ea typeface="Nunito Sans SemiBold"/>
                <a:cs typeface="Nunito Sans SemiBold"/>
                <a:sym typeface="Nunito Sans SemiBold"/>
              </a:defRPr>
            </a:lvl2pPr>
            <a:lvl3pPr indent="-317500" lvl="2" marL="1371600" marR="0" rtl="0" algn="l">
              <a:lnSpc>
                <a:spcPct val="115000"/>
              </a:lnSpc>
              <a:spcBef>
                <a:spcPts val="1600"/>
              </a:spcBef>
              <a:spcAft>
                <a:spcPts val="0"/>
              </a:spcAft>
              <a:buClr>
                <a:schemeClr val="dk2"/>
              </a:buClr>
              <a:buSzPts val="1400"/>
              <a:buFont typeface="Nunito Sans SemiBold"/>
              <a:buChar char="■"/>
              <a:defRPr b="0" i="0" sz="1400" u="none" cap="none" strike="noStrike">
                <a:solidFill>
                  <a:schemeClr val="dk2"/>
                </a:solidFill>
                <a:latin typeface="Nunito Sans SemiBold"/>
                <a:ea typeface="Nunito Sans SemiBold"/>
                <a:cs typeface="Nunito Sans SemiBold"/>
                <a:sym typeface="Nunito Sans SemiBold"/>
              </a:defRPr>
            </a:lvl3pPr>
            <a:lvl4pPr indent="-317500" lvl="3" marL="1828800" marR="0" rtl="0" algn="l">
              <a:lnSpc>
                <a:spcPct val="115000"/>
              </a:lnSpc>
              <a:spcBef>
                <a:spcPts val="1600"/>
              </a:spcBef>
              <a:spcAft>
                <a:spcPts val="0"/>
              </a:spcAft>
              <a:buClr>
                <a:schemeClr val="dk2"/>
              </a:buClr>
              <a:buSzPts val="1400"/>
              <a:buFont typeface="Nunito Sans SemiBold"/>
              <a:buChar char="●"/>
              <a:defRPr b="0" i="0" sz="1400" u="none" cap="none" strike="noStrike">
                <a:solidFill>
                  <a:schemeClr val="dk2"/>
                </a:solidFill>
                <a:latin typeface="Nunito Sans SemiBold"/>
                <a:ea typeface="Nunito Sans SemiBold"/>
                <a:cs typeface="Nunito Sans SemiBold"/>
                <a:sym typeface="Nunito Sans SemiBold"/>
              </a:defRPr>
            </a:lvl4pPr>
            <a:lvl5pPr indent="-317500" lvl="4" marL="2286000" marR="0" rtl="0" algn="l">
              <a:lnSpc>
                <a:spcPct val="115000"/>
              </a:lnSpc>
              <a:spcBef>
                <a:spcPts val="1600"/>
              </a:spcBef>
              <a:spcAft>
                <a:spcPts val="0"/>
              </a:spcAft>
              <a:buClr>
                <a:schemeClr val="dk2"/>
              </a:buClr>
              <a:buSzPts val="1400"/>
              <a:buFont typeface="Nunito Sans SemiBold"/>
              <a:buChar char="○"/>
              <a:defRPr b="0" i="0" sz="1400" u="none" cap="none" strike="noStrike">
                <a:solidFill>
                  <a:schemeClr val="dk2"/>
                </a:solidFill>
                <a:latin typeface="Nunito Sans SemiBold"/>
                <a:ea typeface="Nunito Sans SemiBold"/>
                <a:cs typeface="Nunito Sans SemiBold"/>
                <a:sym typeface="Nunito Sans SemiBold"/>
              </a:defRPr>
            </a:lvl5pPr>
            <a:lvl6pPr indent="-317500" lvl="5" marL="2743200" marR="0" rtl="0" algn="l">
              <a:lnSpc>
                <a:spcPct val="115000"/>
              </a:lnSpc>
              <a:spcBef>
                <a:spcPts val="1600"/>
              </a:spcBef>
              <a:spcAft>
                <a:spcPts val="0"/>
              </a:spcAft>
              <a:buClr>
                <a:schemeClr val="dk2"/>
              </a:buClr>
              <a:buSzPts val="1400"/>
              <a:buFont typeface="Nunito Sans SemiBold"/>
              <a:buChar char="■"/>
              <a:defRPr b="0" i="0" sz="1400" u="none" cap="none" strike="noStrike">
                <a:solidFill>
                  <a:schemeClr val="dk2"/>
                </a:solidFill>
                <a:latin typeface="Nunito Sans SemiBold"/>
                <a:ea typeface="Nunito Sans SemiBold"/>
                <a:cs typeface="Nunito Sans SemiBold"/>
                <a:sym typeface="Nunito Sans SemiBold"/>
              </a:defRPr>
            </a:lvl6pPr>
            <a:lvl7pPr indent="-317500" lvl="6" marL="3200400" marR="0" rtl="0" algn="l">
              <a:lnSpc>
                <a:spcPct val="115000"/>
              </a:lnSpc>
              <a:spcBef>
                <a:spcPts val="1600"/>
              </a:spcBef>
              <a:spcAft>
                <a:spcPts val="0"/>
              </a:spcAft>
              <a:buClr>
                <a:schemeClr val="dk2"/>
              </a:buClr>
              <a:buSzPts val="1400"/>
              <a:buFont typeface="Nunito Sans SemiBold"/>
              <a:buChar char="●"/>
              <a:defRPr b="0" i="0" sz="1400" u="none" cap="none" strike="noStrike">
                <a:solidFill>
                  <a:schemeClr val="dk2"/>
                </a:solidFill>
                <a:latin typeface="Nunito Sans SemiBold"/>
                <a:ea typeface="Nunito Sans SemiBold"/>
                <a:cs typeface="Nunito Sans SemiBold"/>
                <a:sym typeface="Nunito Sans SemiBold"/>
              </a:defRPr>
            </a:lvl7pPr>
            <a:lvl8pPr indent="-317500" lvl="7" marL="3657600" marR="0" rtl="0" algn="l">
              <a:lnSpc>
                <a:spcPct val="115000"/>
              </a:lnSpc>
              <a:spcBef>
                <a:spcPts val="1600"/>
              </a:spcBef>
              <a:spcAft>
                <a:spcPts val="0"/>
              </a:spcAft>
              <a:buClr>
                <a:schemeClr val="dk2"/>
              </a:buClr>
              <a:buSzPts val="1400"/>
              <a:buFont typeface="Nunito Sans SemiBold"/>
              <a:buChar char="○"/>
              <a:defRPr b="0" i="0" sz="1400" u="none" cap="none" strike="noStrike">
                <a:solidFill>
                  <a:schemeClr val="dk2"/>
                </a:solidFill>
                <a:latin typeface="Nunito Sans SemiBold"/>
                <a:ea typeface="Nunito Sans SemiBold"/>
                <a:cs typeface="Nunito Sans SemiBold"/>
                <a:sym typeface="Nunito Sans SemiBold"/>
              </a:defRPr>
            </a:lvl8pPr>
            <a:lvl9pPr indent="-317500" lvl="8" marL="4114800" marR="0" rtl="0" algn="l">
              <a:lnSpc>
                <a:spcPct val="115000"/>
              </a:lnSpc>
              <a:spcBef>
                <a:spcPts val="1600"/>
              </a:spcBef>
              <a:spcAft>
                <a:spcPts val="1600"/>
              </a:spcAft>
              <a:buClr>
                <a:schemeClr val="dk2"/>
              </a:buClr>
              <a:buSzPts val="1400"/>
              <a:buFont typeface="Nunito Sans SemiBold"/>
              <a:buChar char="■"/>
              <a:defRPr b="0" i="0" sz="1400" u="none" cap="none" strike="noStrike">
                <a:solidFill>
                  <a:schemeClr val="dk2"/>
                </a:solidFill>
                <a:latin typeface="Nunito Sans SemiBold"/>
                <a:ea typeface="Nunito Sans SemiBold"/>
                <a:cs typeface="Nunito Sans SemiBold"/>
                <a:sym typeface="Nunito Sans SemiBold"/>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6.png"/><Relationship Id="rId4" Type="http://schemas.openxmlformats.org/officeDocument/2006/relationships/image" Target="../media/image14.png"/><Relationship Id="rId5"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4.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6.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3.png"/><Relationship Id="rId4" Type="http://schemas.openxmlformats.org/officeDocument/2006/relationships/image" Target="../media/image17.png"/><Relationship Id="rId5" Type="http://schemas.openxmlformats.org/officeDocument/2006/relationships/image" Target="../media/image11.png"/><Relationship Id="rId6" Type="http://schemas.openxmlformats.org/officeDocument/2006/relationships/image" Target="../media/image2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7.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0.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8.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hyperlink" Target="https://thirdspacelearning.com/blog/category/for-parents/" TargetMode="External"/><Relationship Id="rId4" Type="http://schemas.openxmlformats.org/officeDocument/2006/relationships/hyperlink" Target="http://mathshub.thirdspacelearning.com/"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jpg"/><Relationship Id="rId4" Type="http://schemas.openxmlformats.org/officeDocument/2006/relationships/hyperlink" Target="https://thirdspacelearning.com/blog/category/for-parents/" TargetMode="External"/><Relationship Id="rId5" Type="http://schemas.openxmlformats.org/officeDocument/2006/relationships/hyperlink" Target="http://mathshub.thirdspacelearning.com" TargetMode="External"/><Relationship Id="rId6" Type="http://schemas.openxmlformats.org/officeDocument/2006/relationships/hyperlink" Target="https://www.gov.uk/government/publications/key-stage-2-national-curriculum-tests-and-results-information-for-parents"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F4989"/>
        </a:solidFill>
      </p:bgPr>
    </p:bg>
    <p:spTree>
      <p:nvGrpSpPr>
        <p:cNvPr id="27" name="Shape 27"/>
        <p:cNvGrpSpPr/>
        <p:nvPr/>
      </p:nvGrpSpPr>
      <p:grpSpPr>
        <a:xfrm>
          <a:off x="0" y="0"/>
          <a:ext cx="0" cy="0"/>
          <a:chOff x="0" y="0"/>
          <a:chExt cx="0" cy="0"/>
        </a:xfrm>
      </p:grpSpPr>
      <p:sp>
        <p:nvSpPr>
          <p:cNvPr id="28" name="Google Shape;28;p5"/>
          <p:cNvSpPr/>
          <p:nvPr/>
        </p:nvSpPr>
        <p:spPr>
          <a:xfrm>
            <a:off x="3724275" y="971550"/>
            <a:ext cx="1619100" cy="1619100"/>
          </a:xfrm>
          <a:prstGeom prst="ellipse">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 name="Google Shape;29;p5"/>
          <p:cNvSpPr txBox="1"/>
          <p:nvPr>
            <p:ph type="ctrTitle"/>
          </p:nvPr>
        </p:nvSpPr>
        <p:spPr>
          <a:xfrm>
            <a:off x="311700" y="2836625"/>
            <a:ext cx="8520600" cy="141672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t/>
            </a:r>
            <a:endParaRPr>
              <a:solidFill>
                <a:schemeClr val="lt1"/>
              </a:solidFill>
              <a:latin typeface="Nunito Sans"/>
              <a:ea typeface="Nunito Sans"/>
              <a:cs typeface="Nunito Sans"/>
              <a:sym typeface="Nunito Sans"/>
            </a:endParaRPr>
          </a:p>
          <a:p>
            <a:pPr indent="0" lvl="0" marL="0" rtl="0" algn="ctr">
              <a:lnSpc>
                <a:spcPct val="100000"/>
              </a:lnSpc>
              <a:spcBef>
                <a:spcPts val="0"/>
              </a:spcBef>
              <a:spcAft>
                <a:spcPts val="0"/>
              </a:spcAft>
              <a:buSzPts val="5200"/>
              <a:buNone/>
            </a:pPr>
            <a:r>
              <a:t/>
            </a:r>
            <a:endParaRPr sz="4800">
              <a:solidFill>
                <a:schemeClr val="lt1"/>
              </a:solidFill>
              <a:latin typeface="Nunito Sans"/>
              <a:ea typeface="Nunito Sans"/>
              <a:cs typeface="Nunito Sans"/>
              <a:sym typeface="Nunito Sans"/>
            </a:endParaRPr>
          </a:p>
          <a:p>
            <a:pPr indent="0" lvl="0" marL="0" rtl="0" algn="ctr">
              <a:lnSpc>
                <a:spcPct val="100000"/>
              </a:lnSpc>
              <a:spcBef>
                <a:spcPts val="0"/>
              </a:spcBef>
              <a:spcAft>
                <a:spcPts val="0"/>
              </a:spcAft>
              <a:buSzPts val="5200"/>
              <a:buNone/>
            </a:pPr>
            <a:r>
              <a:rPr lang="en-GB" sz="4000">
                <a:solidFill>
                  <a:schemeClr val="lt1"/>
                </a:solidFill>
                <a:latin typeface="Nunito Sans"/>
                <a:ea typeface="Nunito Sans"/>
                <a:cs typeface="Nunito Sans"/>
                <a:sym typeface="Nunito Sans"/>
              </a:rPr>
              <a:t>Year 6 SATs 2027 Presentation for Parents, Carers &amp; Guardians</a:t>
            </a:r>
            <a:endParaRPr sz="3800">
              <a:solidFill>
                <a:schemeClr val="lt1"/>
              </a:solidFill>
              <a:latin typeface="Nunito Sans"/>
              <a:ea typeface="Nunito Sans"/>
              <a:cs typeface="Nunito Sans"/>
              <a:sym typeface="Nunito Sans"/>
            </a:endParaRPr>
          </a:p>
        </p:txBody>
      </p:sp>
      <p:pic>
        <p:nvPicPr>
          <p:cNvPr id="30" name="Google Shape;30;p5"/>
          <p:cNvPicPr preferRelativeResize="0"/>
          <p:nvPr/>
        </p:nvPicPr>
        <p:blipFill rotWithShape="1">
          <a:blip r:embed="rId3">
            <a:alphaModFix/>
          </a:blip>
          <a:srcRect b="0" l="0" r="0" t="0"/>
          <a:stretch/>
        </p:blipFill>
        <p:spPr>
          <a:xfrm>
            <a:off x="4028000" y="1335094"/>
            <a:ext cx="1011651" cy="892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 name="Shape 34"/>
        <p:cNvGrpSpPr/>
        <p:nvPr/>
      </p:nvGrpSpPr>
      <p:grpSpPr>
        <a:xfrm>
          <a:off x="0" y="0"/>
          <a:ext cx="0" cy="0"/>
          <a:chOff x="0" y="0"/>
          <a:chExt cx="0" cy="0"/>
        </a:xfrm>
      </p:grpSpPr>
      <p:sp>
        <p:nvSpPr>
          <p:cNvPr id="35" name="Google Shape;35;p6"/>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What are SATs? </a:t>
            </a:r>
            <a:endParaRPr b="1">
              <a:latin typeface="Nunito Sans"/>
              <a:ea typeface="Nunito Sans"/>
              <a:cs typeface="Nunito Sans"/>
              <a:sym typeface="Nunito Sans"/>
            </a:endParaRPr>
          </a:p>
        </p:txBody>
      </p:sp>
      <p:sp>
        <p:nvSpPr>
          <p:cNvPr id="36" name="Google Shape;36;p6"/>
          <p:cNvSpPr txBox="1"/>
          <p:nvPr>
            <p:ph idx="1" type="body"/>
          </p:nvPr>
        </p:nvSpPr>
        <p:spPr>
          <a:xfrm>
            <a:off x="311700" y="739302"/>
            <a:ext cx="8520600" cy="4033589"/>
          </a:xfrm>
          <a:prstGeom prst="rect">
            <a:avLst/>
          </a:prstGeom>
          <a:noFill/>
          <a:ln>
            <a:noFill/>
          </a:ln>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SATs are the Standardised Assessment Tests that are given to children at the end of Key Stage 2.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The SATs take place over four days, starting on </a:t>
            </a:r>
            <a:r>
              <a:rPr lang="en-GB">
                <a:solidFill>
                  <a:srgbClr val="283593"/>
                </a:solidFill>
                <a:latin typeface="Nunito Sans"/>
                <a:ea typeface="Nunito Sans"/>
                <a:cs typeface="Nunito Sans"/>
                <a:sym typeface="Nunito Sans"/>
              </a:rPr>
              <a:t>Monday 10</a:t>
            </a:r>
            <a:r>
              <a:rPr baseline="30000" lang="en-GB">
                <a:solidFill>
                  <a:srgbClr val="283593"/>
                </a:solidFill>
                <a:latin typeface="Nunito Sans"/>
                <a:ea typeface="Nunito Sans"/>
                <a:cs typeface="Nunito Sans"/>
                <a:sym typeface="Nunito Sans"/>
              </a:rPr>
              <a:t>th</a:t>
            </a:r>
            <a:r>
              <a:rPr lang="en-GB">
                <a:solidFill>
                  <a:srgbClr val="283593"/>
                </a:solidFill>
                <a:latin typeface="Nunito Sans"/>
                <a:ea typeface="Nunito Sans"/>
                <a:cs typeface="Nunito Sans"/>
                <a:sym typeface="Nunito Sans"/>
              </a:rPr>
              <a:t> May </a:t>
            </a:r>
            <a:r>
              <a:rPr lang="en-GB">
                <a:latin typeface="Nunito Sans"/>
                <a:ea typeface="Nunito Sans"/>
                <a:cs typeface="Nunito Sans"/>
                <a:sym typeface="Nunito Sans"/>
              </a:rPr>
              <a:t>ending on </a:t>
            </a:r>
            <a:r>
              <a:rPr lang="en-GB">
                <a:solidFill>
                  <a:srgbClr val="283593"/>
                </a:solidFill>
                <a:latin typeface="Nunito Sans"/>
                <a:ea typeface="Nunito Sans"/>
                <a:cs typeface="Nunito Sans"/>
                <a:sym typeface="Nunito Sans"/>
              </a:rPr>
              <a:t>Thursday 13</a:t>
            </a:r>
            <a:r>
              <a:rPr baseline="30000" lang="en-GB">
                <a:solidFill>
                  <a:srgbClr val="283593"/>
                </a:solidFill>
                <a:latin typeface="Nunito Sans"/>
                <a:ea typeface="Nunito Sans"/>
                <a:cs typeface="Nunito Sans"/>
                <a:sym typeface="Nunito Sans"/>
              </a:rPr>
              <a:t>th</a:t>
            </a:r>
            <a:r>
              <a:rPr lang="en-GB">
                <a:solidFill>
                  <a:srgbClr val="283593"/>
                </a:solidFill>
                <a:latin typeface="Nunito Sans"/>
                <a:ea typeface="Nunito Sans"/>
                <a:cs typeface="Nunito Sans"/>
                <a:sym typeface="Nunito Sans"/>
              </a:rPr>
              <a:t> May.</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The SATs papers consist of:</a:t>
            </a:r>
            <a:endParaRPr>
              <a:latin typeface="Nunito Sans"/>
              <a:ea typeface="Nunito Sans"/>
              <a:cs typeface="Nunito Sans"/>
              <a:sym typeface="Nunito Sans"/>
            </a:endParaRPr>
          </a:p>
          <a:p>
            <a:pPr indent="-317500" lvl="1" marL="914400" rtl="0" algn="l">
              <a:lnSpc>
                <a:spcPct val="100000"/>
              </a:lnSpc>
              <a:spcBef>
                <a:spcPts val="0"/>
              </a:spcBef>
              <a:spcAft>
                <a:spcPts val="0"/>
              </a:spcAft>
              <a:buSzPts val="1400"/>
              <a:buFont typeface="Nunito Sans"/>
              <a:buChar char="○"/>
            </a:pPr>
            <a:r>
              <a:rPr lang="en-GB">
                <a:solidFill>
                  <a:srgbClr val="283593"/>
                </a:solidFill>
                <a:latin typeface="Nunito Sans"/>
                <a:ea typeface="Nunito Sans"/>
                <a:cs typeface="Nunito Sans"/>
                <a:sym typeface="Nunito Sans"/>
              </a:rPr>
              <a:t>Grammar, punctuation and spelling (paper 1: GPS) – Monday 10</a:t>
            </a:r>
            <a:r>
              <a:rPr baseline="30000" lang="en-GB">
                <a:solidFill>
                  <a:srgbClr val="283593"/>
                </a:solidFill>
                <a:latin typeface="Nunito Sans"/>
                <a:ea typeface="Nunito Sans"/>
                <a:cs typeface="Nunito Sans"/>
                <a:sym typeface="Nunito Sans"/>
              </a:rPr>
              <a:t>th</a:t>
            </a:r>
            <a:r>
              <a:rPr lang="en-GB">
                <a:solidFill>
                  <a:srgbClr val="283593"/>
                </a:solidFill>
                <a:latin typeface="Nunito Sans"/>
                <a:ea typeface="Nunito Sans"/>
                <a:cs typeface="Nunito Sans"/>
                <a:sym typeface="Nunito Sans"/>
              </a:rPr>
              <a:t> May</a:t>
            </a:r>
            <a:endParaRPr>
              <a:latin typeface="Nunito Sans"/>
              <a:ea typeface="Nunito Sans"/>
              <a:cs typeface="Nunito Sans"/>
              <a:sym typeface="Nunito Sans"/>
            </a:endParaRPr>
          </a:p>
          <a:p>
            <a:pPr indent="-317500" lvl="1" marL="914400" rtl="0" algn="l">
              <a:lnSpc>
                <a:spcPct val="100000"/>
              </a:lnSpc>
              <a:spcBef>
                <a:spcPts val="0"/>
              </a:spcBef>
              <a:spcAft>
                <a:spcPts val="0"/>
              </a:spcAft>
              <a:buSzPts val="1400"/>
              <a:buFont typeface="Nunito Sans"/>
              <a:buChar char="○"/>
            </a:pPr>
            <a:r>
              <a:rPr lang="en-GB">
                <a:solidFill>
                  <a:srgbClr val="283593"/>
                </a:solidFill>
                <a:latin typeface="Nunito Sans"/>
                <a:ea typeface="Nunito Sans"/>
                <a:cs typeface="Nunito Sans"/>
                <a:sym typeface="Nunito Sans"/>
              </a:rPr>
              <a:t>Grammar, punctuation and spelling (paper 2: Spelling) – Monday 10</a:t>
            </a:r>
            <a:r>
              <a:rPr baseline="30000" lang="en-GB">
                <a:solidFill>
                  <a:srgbClr val="283593"/>
                </a:solidFill>
                <a:latin typeface="Nunito Sans"/>
                <a:ea typeface="Nunito Sans"/>
                <a:cs typeface="Nunito Sans"/>
                <a:sym typeface="Nunito Sans"/>
              </a:rPr>
              <a:t>th</a:t>
            </a:r>
            <a:r>
              <a:rPr lang="en-GB">
                <a:solidFill>
                  <a:srgbClr val="283593"/>
                </a:solidFill>
                <a:latin typeface="Nunito Sans"/>
                <a:ea typeface="Nunito Sans"/>
                <a:cs typeface="Nunito Sans"/>
                <a:sym typeface="Nunito Sans"/>
              </a:rPr>
              <a:t> May</a:t>
            </a:r>
            <a:endParaRPr>
              <a:latin typeface="Nunito Sans"/>
              <a:ea typeface="Nunito Sans"/>
              <a:cs typeface="Nunito Sans"/>
              <a:sym typeface="Nunito Sans"/>
            </a:endParaRPr>
          </a:p>
          <a:p>
            <a:pPr indent="-317500" lvl="1" marL="914400" rtl="0" algn="l">
              <a:lnSpc>
                <a:spcPct val="100000"/>
              </a:lnSpc>
              <a:spcBef>
                <a:spcPts val="0"/>
              </a:spcBef>
              <a:spcAft>
                <a:spcPts val="0"/>
              </a:spcAft>
              <a:buSzPts val="1400"/>
              <a:buFont typeface="Nunito Sans"/>
              <a:buChar char="○"/>
            </a:pPr>
            <a:r>
              <a:rPr lang="en-GB">
                <a:solidFill>
                  <a:srgbClr val="283593"/>
                </a:solidFill>
                <a:latin typeface="Nunito Sans"/>
                <a:ea typeface="Nunito Sans"/>
                <a:cs typeface="Nunito Sans"/>
                <a:sym typeface="Nunito Sans"/>
              </a:rPr>
              <a:t>Reading – Tuesday 11</a:t>
            </a:r>
            <a:r>
              <a:rPr baseline="30000" lang="en-GB">
                <a:solidFill>
                  <a:srgbClr val="283593"/>
                </a:solidFill>
                <a:latin typeface="Nunito Sans"/>
                <a:ea typeface="Nunito Sans"/>
                <a:cs typeface="Nunito Sans"/>
                <a:sym typeface="Nunito Sans"/>
              </a:rPr>
              <a:t>th</a:t>
            </a:r>
            <a:r>
              <a:rPr lang="en-GB">
                <a:solidFill>
                  <a:srgbClr val="283593"/>
                </a:solidFill>
                <a:latin typeface="Nunito Sans"/>
                <a:ea typeface="Nunito Sans"/>
                <a:cs typeface="Nunito Sans"/>
                <a:sym typeface="Nunito Sans"/>
              </a:rPr>
              <a:t> May</a:t>
            </a:r>
            <a:endParaRPr>
              <a:latin typeface="Nunito Sans"/>
              <a:ea typeface="Nunito Sans"/>
              <a:cs typeface="Nunito Sans"/>
              <a:sym typeface="Nunito Sans"/>
            </a:endParaRPr>
          </a:p>
          <a:p>
            <a:pPr indent="-317500" lvl="1" marL="914400" rtl="0" algn="l">
              <a:lnSpc>
                <a:spcPct val="100000"/>
              </a:lnSpc>
              <a:spcBef>
                <a:spcPts val="0"/>
              </a:spcBef>
              <a:spcAft>
                <a:spcPts val="0"/>
              </a:spcAft>
              <a:buSzPts val="1400"/>
              <a:buFont typeface="Nunito Sans"/>
              <a:buChar char="○"/>
            </a:pPr>
            <a:r>
              <a:rPr lang="en-GB">
                <a:solidFill>
                  <a:srgbClr val="283593"/>
                </a:solidFill>
                <a:latin typeface="Nunito Sans"/>
                <a:ea typeface="Nunito Sans"/>
                <a:cs typeface="Nunito Sans"/>
                <a:sym typeface="Nunito Sans"/>
              </a:rPr>
              <a:t>Maths (paper 1: Arithmetic) – Wednesday 12</a:t>
            </a:r>
            <a:r>
              <a:rPr baseline="30000" lang="en-GB">
                <a:solidFill>
                  <a:srgbClr val="283593"/>
                </a:solidFill>
                <a:latin typeface="Nunito Sans"/>
                <a:ea typeface="Nunito Sans"/>
                <a:cs typeface="Nunito Sans"/>
                <a:sym typeface="Nunito Sans"/>
              </a:rPr>
              <a:t>th</a:t>
            </a:r>
            <a:r>
              <a:rPr lang="en-GB">
                <a:solidFill>
                  <a:srgbClr val="283593"/>
                </a:solidFill>
                <a:latin typeface="Nunito Sans"/>
                <a:ea typeface="Nunito Sans"/>
                <a:cs typeface="Nunito Sans"/>
                <a:sym typeface="Nunito Sans"/>
              </a:rPr>
              <a:t> May </a:t>
            </a:r>
            <a:endParaRPr>
              <a:latin typeface="Nunito Sans"/>
              <a:ea typeface="Nunito Sans"/>
              <a:cs typeface="Nunito Sans"/>
              <a:sym typeface="Nunito Sans"/>
            </a:endParaRPr>
          </a:p>
          <a:p>
            <a:pPr indent="-317500" lvl="1" marL="914400" rtl="0" algn="l">
              <a:lnSpc>
                <a:spcPct val="100000"/>
              </a:lnSpc>
              <a:spcBef>
                <a:spcPts val="0"/>
              </a:spcBef>
              <a:spcAft>
                <a:spcPts val="0"/>
              </a:spcAft>
              <a:buSzPts val="1400"/>
              <a:buFont typeface="Nunito Sans"/>
              <a:buChar char="○"/>
            </a:pPr>
            <a:r>
              <a:rPr lang="en-GB">
                <a:solidFill>
                  <a:srgbClr val="283593"/>
                </a:solidFill>
                <a:latin typeface="Nunito Sans"/>
                <a:ea typeface="Nunito Sans"/>
                <a:cs typeface="Nunito Sans"/>
                <a:sym typeface="Nunito Sans"/>
              </a:rPr>
              <a:t>Maths (paper 2: Reasoning) – Wednesday 12</a:t>
            </a:r>
            <a:r>
              <a:rPr baseline="30000" lang="en-GB">
                <a:solidFill>
                  <a:srgbClr val="283593"/>
                </a:solidFill>
                <a:latin typeface="Nunito Sans"/>
                <a:ea typeface="Nunito Sans"/>
                <a:cs typeface="Nunito Sans"/>
                <a:sym typeface="Nunito Sans"/>
              </a:rPr>
              <a:t>th</a:t>
            </a:r>
            <a:r>
              <a:rPr lang="en-GB">
                <a:solidFill>
                  <a:srgbClr val="283593"/>
                </a:solidFill>
                <a:latin typeface="Nunito Sans"/>
                <a:ea typeface="Nunito Sans"/>
                <a:cs typeface="Nunito Sans"/>
                <a:sym typeface="Nunito Sans"/>
              </a:rPr>
              <a:t> May </a:t>
            </a:r>
            <a:endParaRPr>
              <a:latin typeface="Nunito Sans"/>
              <a:ea typeface="Nunito Sans"/>
              <a:cs typeface="Nunito Sans"/>
              <a:sym typeface="Nunito Sans"/>
            </a:endParaRPr>
          </a:p>
          <a:p>
            <a:pPr indent="-317500" lvl="1" marL="914400" rtl="0" algn="l">
              <a:lnSpc>
                <a:spcPct val="100000"/>
              </a:lnSpc>
              <a:spcBef>
                <a:spcPts val="0"/>
              </a:spcBef>
              <a:spcAft>
                <a:spcPts val="0"/>
              </a:spcAft>
              <a:buSzPts val="1400"/>
              <a:buFont typeface="Nunito Sans"/>
              <a:buChar char="○"/>
            </a:pPr>
            <a:r>
              <a:rPr lang="en-GB">
                <a:solidFill>
                  <a:srgbClr val="283593"/>
                </a:solidFill>
                <a:latin typeface="Nunito Sans"/>
                <a:ea typeface="Nunito Sans"/>
                <a:cs typeface="Nunito Sans"/>
                <a:sym typeface="Nunito Sans"/>
              </a:rPr>
              <a:t>Maths (paper 3: Reasoning) – Thursday 13</a:t>
            </a:r>
            <a:r>
              <a:rPr baseline="30000" lang="en-GB">
                <a:solidFill>
                  <a:srgbClr val="283593"/>
                </a:solidFill>
                <a:latin typeface="Nunito Sans"/>
                <a:ea typeface="Nunito Sans"/>
                <a:cs typeface="Nunito Sans"/>
                <a:sym typeface="Nunito Sans"/>
              </a:rPr>
              <a:t>th</a:t>
            </a:r>
            <a:r>
              <a:rPr lang="en-GB">
                <a:solidFill>
                  <a:srgbClr val="283593"/>
                </a:solidFill>
                <a:latin typeface="Nunito Sans"/>
                <a:ea typeface="Nunito Sans"/>
                <a:cs typeface="Nunito Sans"/>
                <a:sym typeface="Nunito Sans"/>
              </a:rPr>
              <a:t> May</a:t>
            </a:r>
            <a:endParaRPr>
              <a:latin typeface="Nunito Sans"/>
              <a:ea typeface="Nunito Sans"/>
              <a:cs typeface="Nunito Sans"/>
              <a:sym typeface="Nunito Sans"/>
            </a:endParaRPr>
          </a:p>
          <a:p>
            <a:pPr indent="-342900" lvl="0" marL="457200" marR="0" rtl="0" algn="l">
              <a:lnSpc>
                <a:spcPct val="115000"/>
              </a:lnSpc>
              <a:spcBef>
                <a:spcPts val="0"/>
              </a:spcBef>
              <a:spcAft>
                <a:spcPts val="0"/>
              </a:spcAft>
              <a:buClr>
                <a:srgbClr val="595959"/>
              </a:buClr>
              <a:buSzPts val="1800"/>
              <a:buFont typeface="Nunito Sans"/>
              <a:buChar char="●"/>
            </a:pPr>
            <a:r>
              <a:rPr i="0" lang="en-GB" sz="1600" u="none" cap="none" strike="noStrike">
                <a:solidFill>
                  <a:srgbClr val="000000"/>
                </a:solidFill>
                <a:latin typeface="Nunito Sans"/>
                <a:ea typeface="Nunito Sans"/>
                <a:cs typeface="Nunito Sans"/>
                <a:sym typeface="Nunito Sans"/>
              </a:rPr>
              <a:t>Writing is assessed using evidence collected throughout Year 6. There is no Year 6 SATs writing test. </a:t>
            </a:r>
            <a:endParaRPr>
              <a:latin typeface="Nunito Sans"/>
              <a:ea typeface="Nunito Sans"/>
              <a:cs typeface="Nunito Sans"/>
              <a:sym typeface="Nunito Sans"/>
            </a:endParaRPr>
          </a:p>
          <a:p>
            <a:pPr indent="0" lvl="0" marL="114300" marR="0" rtl="0" algn="l">
              <a:lnSpc>
                <a:spcPct val="115000"/>
              </a:lnSpc>
              <a:spcBef>
                <a:spcPts val="0"/>
              </a:spcBef>
              <a:spcAft>
                <a:spcPts val="0"/>
              </a:spcAft>
              <a:buClr>
                <a:srgbClr val="595959"/>
              </a:buClr>
              <a:buSzPts val="1800"/>
              <a:buNone/>
            </a:pPr>
            <a:r>
              <a:rPr i="1" lang="en-GB" sz="1050" u="none" cap="none" strike="noStrike">
                <a:solidFill>
                  <a:srgbClr val="000000"/>
                </a:solidFill>
                <a:latin typeface="Nunito Sans"/>
                <a:ea typeface="Nunito Sans"/>
                <a:cs typeface="Nunito Sans"/>
                <a:sym typeface="Nunito Sans"/>
              </a:rPr>
              <a:t>The key stage 2 tests will be taken on set dates unless your child is absent, in which case they may be able to take them up to 5 school days afterwards.</a:t>
            </a:r>
            <a:endParaRPr i="0" sz="1100" u="none" cap="none" strike="noStrike">
              <a:solidFill>
                <a:srgbClr val="000000"/>
              </a:solidFill>
              <a:latin typeface="Nunito Sans"/>
              <a:ea typeface="Nunito Sans"/>
              <a:cs typeface="Nunito Sans"/>
              <a:sym typeface="Nunito Sans"/>
            </a:endParaRPr>
          </a:p>
        </p:txBody>
      </p:sp>
      <p:sp>
        <p:nvSpPr>
          <p:cNvPr id="37" name="Google Shape;37;p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
                                            <p:txEl>
                                              <p:pRg end="0" st="0"/>
                                            </p:txEl>
                                          </p:spTgt>
                                        </p:tgtEl>
                                        <p:attrNameLst>
                                          <p:attrName>style.visibility</p:attrName>
                                        </p:attrNameLst>
                                      </p:cBhvr>
                                      <p:to>
                                        <p:strVal val="visible"/>
                                      </p:to>
                                    </p:set>
                                    <p:animEffect filter="fade" transition="in">
                                      <p:cBhvr>
                                        <p:cTn dur="500"/>
                                        <p:tgtEl>
                                          <p:spTgt spid="3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
                                            <p:txEl>
                                              <p:pRg end="1" st="1"/>
                                            </p:txEl>
                                          </p:spTgt>
                                        </p:tgtEl>
                                        <p:attrNameLst>
                                          <p:attrName>style.visibility</p:attrName>
                                        </p:attrNameLst>
                                      </p:cBhvr>
                                      <p:to>
                                        <p:strVal val="visible"/>
                                      </p:to>
                                    </p:set>
                                    <p:animEffect filter="fade" transition="in">
                                      <p:cBhvr>
                                        <p:cTn dur="500"/>
                                        <p:tgtEl>
                                          <p:spTgt spid="3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
                                            <p:txEl>
                                              <p:pRg end="2" st="2"/>
                                            </p:txEl>
                                          </p:spTgt>
                                        </p:tgtEl>
                                        <p:attrNameLst>
                                          <p:attrName>style.visibility</p:attrName>
                                        </p:attrNameLst>
                                      </p:cBhvr>
                                      <p:to>
                                        <p:strVal val="visible"/>
                                      </p:to>
                                    </p:set>
                                    <p:animEffect filter="fade" transition="in">
                                      <p:cBhvr>
                                        <p:cTn dur="500"/>
                                        <p:tgtEl>
                                          <p:spTgt spid="3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
                                            <p:txEl>
                                              <p:pRg end="3" st="3"/>
                                            </p:txEl>
                                          </p:spTgt>
                                        </p:tgtEl>
                                        <p:attrNameLst>
                                          <p:attrName>style.visibility</p:attrName>
                                        </p:attrNameLst>
                                      </p:cBhvr>
                                      <p:to>
                                        <p:strVal val="visible"/>
                                      </p:to>
                                    </p:set>
                                    <p:animEffect filter="fade" transition="in">
                                      <p:cBhvr>
                                        <p:cTn dur="500"/>
                                        <p:tgtEl>
                                          <p:spTgt spid="36">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
                                            <p:txEl>
                                              <p:pRg end="4" st="4"/>
                                            </p:txEl>
                                          </p:spTgt>
                                        </p:tgtEl>
                                        <p:attrNameLst>
                                          <p:attrName>style.visibility</p:attrName>
                                        </p:attrNameLst>
                                      </p:cBhvr>
                                      <p:to>
                                        <p:strVal val="visible"/>
                                      </p:to>
                                    </p:set>
                                    <p:animEffect filter="fade" transition="in">
                                      <p:cBhvr>
                                        <p:cTn dur="500"/>
                                        <p:tgtEl>
                                          <p:spTgt spid="36">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
                                            <p:txEl>
                                              <p:pRg end="5" st="5"/>
                                            </p:txEl>
                                          </p:spTgt>
                                        </p:tgtEl>
                                        <p:attrNameLst>
                                          <p:attrName>style.visibility</p:attrName>
                                        </p:attrNameLst>
                                      </p:cBhvr>
                                      <p:to>
                                        <p:strVal val="visible"/>
                                      </p:to>
                                    </p:set>
                                    <p:animEffect filter="fade" transition="in">
                                      <p:cBhvr>
                                        <p:cTn dur="500"/>
                                        <p:tgtEl>
                                          <p:spTgt spid="36">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
                                            <p:txEl>
                                              <p:pRg end="6" st="6"/>
                                            </p:txEl>
                                          </p:spTgt>
                                        </p:tgtEl>
                                        <p:attrNameLst>
                                          <p:attrName>style.visibility</p:attrName>
                                        </p:attrNameLst>
                                      </p:cBhvr>
                                      <p:to>
                                        <p:strVal val="visible"/>
                                      </p:to>
                                    </p:set>
                                    <p:animEffect filter="fade" transition="in">
                                      <p:cBhvr>
                                        <p:cTn dur="500"/>
                                        <p:tgtEl>
                                          <p:spTgt spid="36">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
                                            <p:txEl>
                                              <p:pRg end="7" st="7"/>
                                            </p:txEl>
                                          </p:spTgt>
                                        </p:tgtEl>
                                        <p:attrNameLst>
                                          <p:attrName>style.visibility</p:attrName>
                                        </p:attrNameLst>
                                      </p:cBhvr>
                                      <p:to>
                                        <p:strVal val="visible"/>
                                      </p:to>
                                    </p:set>
                                    <p:animEffect filter="fade" transition="in">
                                      <p:cBhvr>
                                        <p:cTn dur="500"/>
                                        <p:tgtEl>
                                          <p:spTgt spid="36">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
                                            <p:txEl>
                                              <p:pRg end="8" st="8"/>
                                            </p:txEl>
                                          </p:spTgt>
                                        </p:tgtEl>
                                        <p:attrNameLst>
                                          <p:attrName>style.visibility</p:attrName>
                                        </p:attrNameLst>
                                      </p:cBhvr>
                                      <p:to>
                                        <p:strVal val="visible"/>
                                      </p:to>
                                    </p:set>
                                    <p:animEffect filter="fade" transition="in">
                                      <p:cBhvr>
                                        <p:cTn dur="500"/>
                                        <p:tgtEl>
                                          <p:spTgt spid="36">
                                            <p:txEl>
                                              <p:pRg end="8" st="8"/>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
                                            <p:txEl>
                                              <p:pRg end="9" st="9"/>
                                            </p:txEl>
                                          </p:spTgt>
                                        </p:tgtEl>
                                        <p:attrNameLst>
                                          <p:attrName>style.visibility</p:attrName>
                                        </p:attrNameLst>
                                      </p:cBhvr>
                                      <p:to>
                                        <p:strVal val="visible"/>
                                      </p:to>
                                    </p:set>
                                    <p:animEffect filter="fade" transition="in">
                                      <p:cBhvr>
                                        <p:cTn dur="500"/>
                                        <p:tgtEl>
                                          <p:spTgt spid="36">
                                            <p:txEl>
                                              <p:pRg end="9" st="9"/>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
                                            <p:txEl>
                                              <p:pRg end="10" st="10"/>
                                            </p:txEl>
                                          </p:spTgt>
                                        </p:tgtEl>
                                        <p:attrNameLst>
                                          <p:attrName>style.visibility</p:attrName>
                                        </p:attrNameLst>
                                      </p:cBhvr>
                                      <p:to>
                                        <p:strVal val="visible"/>
                                      </p:to>
                                    </p:set>
                                    <p:animEffect filter="fade" transition="in">
                                      <p:cBhvr>
                                        <p:cTn dur="500"/>
                                        <p:tgtEl>
                                          <p:spTgt spid="36">
                                            <p:txEl>
                                              <p:pRg end="10" st="1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 name="Shape 41"/>
        <p:cNvGrpSpPr/>
        <p:nvPr/>
      </p:nvGrpSpPr>
      <p:grpSpPr>
        <a:xfrm>
          <a:off x="0" y="0"/>
          <a:ext cx="0" cy="0"/>
          <a:chOff x="0" y="0"/>
          <a:chExt cx="0" cy="0"/>
        </a:xfrm>
      </p:grpSpPr>
      <p:sp>
        <p:nvSpPr>
          <p:cNvPr id="42" name="Google Shape;42;p7"/>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When and how SATs are completed</a:t>
            </a:r>
            <a:endParaRPr b="1">
              <a:latin typeface="Nunito Sans"/>
              <a:ea typeface="Nunito Sans"/>
              <a:cs typeface="Nunito Sans"/>
              <a:sym typeface="Nunito Sans"/>
            </a:endParaRPr>
          </a:p>
        </p:txBody>
      </p:sp>
      <p:sp>
        <p:nvSpPr>
          <p:cNvPr id="43" name="Google Shape;43;p7"/>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The tests take place during normal school hours, under exam conditions.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Children are not allowed to talk to each other from the moment the assessments are handed out until they are collected at the end of the test.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After the tests are completed, the papers are sent away to be marked </a:t>
            </a:r>
            <a:r>
              <a:rPr lang="en-GB">
                <a:solidFill>
                  <a:srgbClr val="283593"/>
                </a:solidFill>
                <a:latin typeface="Nunito Sans"/>
                <a:ea typeface="Nunito Sans"/>
                <a:cs typeface="Nunito Sans"/>
                <a:sym typeface="Nunito Sans"/>
              </a:rPr>
              <a:t>externally</a:t>
            </a:r>
            <a:r>
              <a:rPr lang="en-GB">
                <a:latin typeface="Nunito Sans"/>
                <a:ea typeface="Nunito Sans"/>
                <a:cs typeface="Nunito Sans"/>
                <a:sym typeface="Nunito Sans"/>
              </a:rPr>
              <a:t>.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The results are then sent to schools on Tuesday 6 July 2027.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Each test lasts no longer than 60 minutes: </a:t>
            </a:r>
            <a:endParaRPr>
              <a:latin typeface="Nunito Sans"/>
              <a:ea typeface="Nunito Sans"/>
              <a:cs typeface="Nunito Sans"/>
              <a:sym typeface="Nunito Sans"/>
            </a:endParaRPr>
          </a:p>
          <a:p>
            <a:pPr indent="-317500" lvl="1" marL="914400" rtl="0" algn="l">
              <a:lnSpc>
                <a:spcPct val="100000"/>
              </a:lnSpc>
              <a:spcBef>
                <a:spcPts val="0"/>
              </a:spcBef>
              <a:spcAft>
                <a:spcPts val="0"/>
              </a:spcAft>
              <a:buSzPts val="1400"/>
              <a:buFont typeface="Nunito Sans"/>
              <a:buChar char="○"/>
            </a:pPr>
            <a:r>
              <a:rPr lang="en-GB">
                <a:solidFill>
                  <a:srgbClr val="283593"/>
                </a:solidFill>
                <a:latin typeface="Nunito Sans"/>
                <a:ea typeface="Nunito Sans"/>
                <a:cs typeface="Nunito Sans"/>
                <a:sym typeface="Nunito Sans"/>
              </a:rPr>
              <a:t>Grammar, punctuation and spelling (paper 1: GPS) – 45 minutes</a:t>
            </a:r>
            <a:endParaRPr>
              <a:latin typeface="Nunito Sans"/>
              <a:ea typeface="Nunito Sans"/>
              <a:cs typeface="Nunito Sans"/>
              <a:sym typeface="Nunito Sans"/>
            </a:endParaRPr>
          </a:p>
          <a:p>
            <a:pPr indent="-317500" lvl="1" marL="914400" rtl="0" algn="l">
              <a:lnSpc>
                <a:spcPct val="100000"/>
              </a:lnSpc>
              <a:spcBef>
                <a:spcPts val="0"/>
              </a:spcBef>
              <a:spcAft>
                <a:spcPts val="0"/>
              </a:spcAft>
              <a:buSzPts val="1400"/>
              <a:buFont typeface="Nunito Sans"/>
              <a:buChar char="○"/>
            </a:pPr>
            <a:r>
              <a:rPr lang="en-GB">
                <a:solidFill>
                  <a:srgbClr val="283593"/>
                </a:solidFill>
                <a:latin typeface="Nunito Sans"/>
                <a:ea typeface="Nunito Sans"/>
                <a:cs typeface="Nunito Sans"/>
                <a:sym typeface="Nunito Sans"/>
              </a:rPr>
              <a:t>Grammar, punctuation and spelling (paper 2: Spelling) – 15 minutes</a:t>
            </a:r>
            <a:endParaRPr>
              <a:latin typeface="Nunito Sans"/>
              <a:ea typeface="Nunito Sans"/>
              <a:cs typeface="Nunito Sans"/>
              <a:sym typeface="Nunito Sans"/>
            </a:endParaRPr>
          </a:p>
          <a:p>
            <a:pPr indent="-317500" lvl="1" marL="914400" rtl="0" algn="l">
              <a:lnSpc>
                <a:spcPct val="100000"/>
              </a:lnSpc>
              <a:spcBef>
                <a:spcPts val="0"/>
              </a:spcBef>
              <a:spcAft>
                <a:spcPts val="0"/>
              </a:spcAft>
              <a:buSzPts val="1400"/>
              <a:buFont typeface="Nunito Sans"/>
              <a:buChar char="○"/>
            </a:pPr>
            <a:r>
              <a:rPr lang="en-GB">
                <a:solidFill>
                  <a:srgbClr val="283593"/>
                </a:solidFill>
                <a:latin typeface="Nunito Sans"/>
                <a:ea typeface="Nunito Sans"/>
                <a:cs typeface="Nunito Sans"/>
                <a:sym typeface="Nunito Sans"/>
              </a:rPr>
              <a:t>Reading – 60 minutes </a:t>
            </a:r>
            <a:endParaRPr>
              <a:latin typeface="Nunito Sans"/>
              <a:ea typeface="Nunito Sans"/>
              <a:cs typeface="Nunito Sans"/>
              <a:sym typeface="Nunito Sans"/>
            </a:endParaRPr>
          </a:p>
          <a:p>
            <a:pPr indent="-317500" lvl="1" marL="914400" rtl="0" algn="l">
              <a:lnSpc>
                <a:spcPct val="100000"/>
              </a:lnSpc>
              <a:spcBef>
                <a:spcPts val="0"/>
              </a:spcBef>
              <a:spcAft>
                <a:spcPts val="0"/>
              </a:spcAft>
              <a:buSzPts val="1400"/>
              <a:buFont typeface="Nunito Sans"/>
              <a:buChar char="○"/>
            </a:pPr>
            <a:r>
              <a:rPr lang="en-GB">
                <a:solidFill>
                  <a:srgbClr val="283593"/>
                </a:solidFill>
                <a:latin typeface="Nunito Sans"/>
                <a:ea typeface="Nunito Sans"/>
                <a:cs typeface="Nunito Sans"/>
                <a:sym typeface="Nunito Sans"/>
              </a:rPr>
              <a:t>Maths (paper 1: Arithmetic) – 30 minutes</a:t>
            </a:r>
            <a:endParaRPr>
              <a:latin typeface="Nunito Sans"/>
              <a:ea typeface="Nunito Sans"/>
              <a:cs typeface="Nunito Sans"/>
              <a:sym typeface="Nunito Sans"/>
            </a:endParaRPr>
          </a:p>
          <a:p>
            <a:pPr indent="-317500" lvl="1" marL="914400" rtl="0" algn="l">
              <a:lnSpc>
                <a:spcPct val="100000"/>
              </a:lnSpc>
              <a:spcBef>
                <a:spcPts val="0"/>
              </a:spcBef>
              <a:spcAft>
                <a:spcPts val="0"/>
              </a:spcAft>
              <a:buSzPts val="1400"/>
              <a:buFont typeface="Nunito Sans"/>
              <a:buChar char="○"/>
            </a:pPr>
            <a:r>
              <a:rPr lang="en-GB">
                <a:solidFill>
                  <a:srgbClr val="283593"/>
                </a:solidFill>
                <a:latin typeface="Nunito Sans"/>
                <a:ea typeface="Nunito Sans"/>
                <a:cs typeface="Nunito Sans"/>
                <a:sym typeface="Nunito Sans"/>
              </a:rPr>
              <a:t>Maths (paper 2: Reasoning) – 40 minutes</a:t>
            </a:r>
            <a:endParaRPr>
              <a:latin typeface="Nunito Sans"/>
              <a:ea typeface="Nunito Sans"/>
              <a:cs typeface="Nunito Sans"/>
              <a:sym typeface="Nunito Sans"/>
            </a:endParaRPr>
          </a:p>
          <a:p>
            <a:pPr indent="-317500" lvl="1" marL="914400" rtl="0" algn="l">
              <a:lnSpc>
                <a:spcPct val="100000"/>
              </a:lnSpc>
              <a:spcBef>
                <a:spcPts val="0"/>
              </a:spcBef>
              <a:spcAft>
                <a:spcPts val="0"/>
              </a:spcAft>
              <a:buSzPts val="1400"/>
              <a:buFont typeface="Nunito Sans"/>
              <a:buChar char="○"/>
            </a:pPr>
            <a:r>
              <a:rPr lang="en-GB">
                <a:solidFill>
                  <a:srgbClr val="283593"/>
                </a:solidFill>
                <a:latin typeface="Nunito Sans"/>
                <a:ea typeface="Nunito Sans"/>
                <a:cs typeface="Nunito Sans"/>
                <a:sym typeface="Nunito Sans"/>
              </a:rPr>
              <a:t>Maths (paper 3: Reasoning) – 40 minutes</a:t>
            </a:r>
            <a:endParaRPr>
              <a:latin typeface="Nunito Sans"/>
              <a:ea typeface="Nunito Sans"/>
              <a:cs typeface="Nunito Sans"/>
              <a:sym typeface="Nunito Sans"/>
            </a:endParaRPr>
          </a:p>
        </p:txBody>
      </p:sp>
      <p:sp>
        <p:nvSpPr>
          <p:cNvPr id="44" name="Google Shape;44;p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
                                            <p:txEl>
                                              <p:pRg end="0" st="0"/>
                                            </p:txEl>
                                          </p:spTgt>
                                        </p:tgtEl>
                                        <p:attrNameLst>
                                          <p:attrName>style.visibility</p:attrName>
                                        </p:attrNameLst>
                                      </p:cBhvr>
                                      <p:to>
                                        <p:strVal val="visible"/>
                                      </p:to>
                                    </p:set>
                                    <p:animEffect filter="fade" transition="in">
                                      <p:cBhvr>
                                        <p:cTn dur="500"/>
                                        <p:tgtEl>
                                          <p:spTgt spid="43">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
                                            <p:txEl>
                                              <p:pRg end="1" st="1"/>
                                            </p:txEl>
                                          </p:spTgt>
                                        </p:tgtEl>
                                        <p:attrNameLst>
                                          <p:attrName>style.visibility</p:attrName>
                                        </p:attrNameLst>
                                      </p:cBhvr>
                                      <p:to>
                                        <p:strVal val="visible"/>
                                      </p:to>
                                    </p:set>
                                    <p:animEffect filter="fade" transition="in">
                                      <p:cBhvr>
                                        <p:cTn dur="500"/>
                                        <p:tgtEl>
                                          <p:spTgt spid="43">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
                                            <p:txEl>
                                              <p:pRg end="2" st="2"/>
                                            </p:txEl>
                                          </p:spTgt>
                                        </p:tgtEl>
                                        <p:attrNameLst>
                                          <p:attrName>style.visibility</p:attrName>
                                        </p:attrNameLst>
                                      </p:cBhvr>
                                      <p:to>
                                        <p:strVal val="visible"/>
                                      </p:to>
                                    </p:set>
                                    <p:animEffect filter="fade" transition="in">
                                      <p:cBhvr>
                                        <p:cTn dur="500"/>
                                        <p:tgtEl>
                                          <p:spTgt spid="43">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
                                            <p:txEl>
                                              <p:pRg end="3" st="3"/>
                                            </p:txEl>
                                          </p:spTgt>
                                        </p:tgtEl>
                                        <p:attrNameLst>
                                          <p:attrName>style.visibility</p:attrName>
                                        </p:attrNameLst>
                                      </p:cBhvr>
                                      <p:to>
                                        <p:strVal val="visible"/>
                                      </p:to>
                                    </p:set>
                                    <p:animEffect filter="fade" transition="in">
                                      <p:cBhvr>
                                        <p:cTn dur="500"/>
                                        <p:tgtEl>
                                          <p:spTgt spid="43">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
                                            <p:txEl>
                                              <p:pRg end="4" st="4"/>
                                            </p:txEl>
                                          </p:spTgt>
                                        </p:tgtEl>
                                        <p:attrNameLst>
                                          <p:attrName>style.visibility</p:attrName>
                                        </p:attrNameLst>
                                      </p:cBhvr>
                                      <p:to>
                                        <p:strVal val="visible"/>
                                      </p:to>
                                    </p:set>
                                    <p:animEffect filter="fade" transition="in">
                                      <p:cBhvr>
                                        <p:cTn dur="500"/>
                                        <p:tgtEl>
                                          <p:spTgt spid="43">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
                                            <p:txEl>
                                              <p:pRg end="5" st="5"/>
                                            </p:txEl>
                                          </p:spTgt>
                                        </p:tgtEl>
                                        <p:attrNameLst>
                                          <p:attrName>style.visibility</p:attrName>
                                        </p:attrNameLst>
                                      </p:cBhvr>
                                      <p:to>
                                        <p:strVal val="visible"/>
                                      </p:to>
                                    </p:set>
                                    <p:animEffect filter="fade" transition="in">
                                      <p:cBhvr>
                                        <p:cTn dur="500"/>
                                        <p:tgtEl>
                                          <p:spTgt spid="43">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
                                            <p:txEl>
                                              <p:pRg end="6" st="6"/>
                                            </p:txEl>
                                          </p:spTgt>
                                        </p:tgtEl>
                                        <p:attrNameLst>
                                          <p:attrName>style.visibility</p:attrName>
                                        </p:attrNameLst>
                                      </p:cBhvr>
                                      <p:to>
                                        <p:strVal val="visible"/>
                                      </p:to>
                                    </p:set>
                                    <p:animEffect filter="fade" transition="in">
                                      <p:cBhvr>
                                        <p:cTn dur="500"/>
                                        <p:tgtEl>
                                          <p:spTgt spid="43">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
                                            <p:txEl>
                                              <p:pRg end="7" st="7"/>
                                            </p:txEl>
                                          </p:spTgt>
                                        </p:tgtEl>
                                        <p:attrNameLst>
                                          <p:attrName>style.visibility</p:attrName>
                                        </p:attrNameLst>
                                      </p:cBhvr>
                                      <p:to>
                                        <p:strVal val="visible"/>
                                      </p:to>
                                    </p:set>
                                    <p:animEffect filter="fade" transition="in">
                                      <p:cBhvr>
                                        <p:cTn dur="500"/>
                                        <p:tgtEl>
                                          <p:spTgt spid="43">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
                                            <p:txEl>
                                              <p:pRg end="8" st="8"/>
                                            </p:txEl>
                                          </p:spTgt>
                                        </p:tgtEl>
                                        <p:attrNameLst>
                                          <p:attrName>style.visibility</p:attrName>
                                        </p:attrNameLst>
                                      </p:cBhvr>
                                      <p:to>
                                        <p:strVal val="visible"/>
                                      </p:to>
                                    </p:set>
                                    <p:animEffect filter="fade" transition="in">
                                      <p:cBhvr>
                                        <p:cTn dur="500"/>
                                        <p:tgtEl>
                                          <p:spTgt spid="43">
                                            <p:txEl>
                                              <p:pRg end="8" st="8"/>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
                                            <p:txEl>
                                              <p:pRg end="9" st="9"/>
                                            </p:txEl>
                                          </p:spTgt>
                                        </p:tgtEl>
                                        <p:attrNameLst>
                                          <p:attrName>style.visibility</p:attrName>
                                        </p:attrNameLst>
                                      </p:cBhvr>
                                      <p:to>
                                        <p:strVal val="visible"/>
                                      </p:to>
                                    </p:set>
                                    <p:animEffect filter="fade" transition="in">
                                      <p:cBhvr>
                                        <p:cTn dur="500"/>
                                        <p:tgtEl>
                                          <p:spTgt spid="43">
                                            <p:txEl>
                                              <p:pRg end="9" st="9"/>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3">
                                            <p:txEl>
                                              <p:pRg end="10" st="10"/>
                                            </p:txEl>
                                          </p:spTgt>
                                        </p:tgtEl>
                                        <p:attrNameLst>
                                          <p:attrName>style.visibility</p:attrName>
                                        </p:attrNameLst>
                                      </p:cBhvr>
                                      <p:to>
                                        <p:strVal val="visible"/>
                                      </p:to>
                                    </p:set>
                                    <p:animEffect filter="fade" transition="in">
                                      <p:cBhvr>
                                        <p:cTn dur="500"/>
                                        <p:tgtEl>
                                          <p:spTgt spid="43">
                                            <p:txEl>
                                              <p:pRg end="10" st="10"/>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 name="Shape 48"/>
        <p:cNvGrpSpPr/>
        <p:nvPr/>
      </p:nvGrpSpPr>
      <p:grpSpPr>
        <a:xfrm>
          <a:off x="0" y="0"/>
          <a:ext cx="0" cy="0"/>
          <a:chOff x="0" y="0"/>
          <a:chExt cx="0" cy="0"/>
        </a:xfrm>
      </p:grpSpPr>
      <p:sp>
        <p:nvSpPr>
          <p:cNvPr id="49" name="Google Shape;49;p8"/>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Specific arrangements for SATs</a:t>
            </a:r>
            <a:endParaRPr b="1">
              <a:latin typeface="Nunito Sans"/>
              <a:ea typeface="Nunito Sans"/>
              <a:cs typeface="Nunito Sans"/>
              <a:sym typeface="Nunito Sans"/>
            </a:endParaRPr>
          </a:p>
        </p:txBody>
      </p:sp>
      <p:sp>
        <p:nvSpPr>
          <p:cNvPr id="50" name="Google Shape;50;p8"/>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Children with additional needs (who have similar support as part of day-to-day learning in school) may be allotted specific arrangements, including:</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Additional (extra) time;</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Tests being opened early to be modified;</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An adult to scribe (write) for them;</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Using word processors independently;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An adult to read for them (including a translator);</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The use of prompts or rest breaks;</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Arrangements for children who are ill or injured at the time of the tests.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i="1" lang="en-GB" sz="1050" u="none" cap="none" strike="noStrike">
                <a:solidFill>
                  <a:srgbClr val="000000"/>
                </a:solidFill>
                <a:latin typeface="Nunito Sans"/>
                <a:ea typeface="Nunito Sans"/>
                <a:cs typeface="Nunito Sans"/>
                <a:sym typeface="Nunito Sans"/>
              </a:rPr>
              <a:t>Pupils with an EHCP are automatically allowed up to 25% additional time (except for the spelling paper, which is not strictly timed). Pupils who use the modified large print or braille versions of the tests are automatically allowed up to 100% additional time.</a:t>
            </a:r>
            <a:endParaRPr i="1" sz="700">
              <a:latin typeface="Nunito Sans"/>
              <a:ea typeface="Nunito Sans"/>
              <a:cs typeface="Nunito Sans"/>
              <a:sym typeface="Nunito Sans"/>
            </a:endParaRPr>
          </a:p>
        </p:txBody>
      </p:sp>
      <p:sp>
        <p:nvSpPr>
          <p:cNvPr id="51" name="Google Shape;51;p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 name="Shape 55"/>
        <p:cNvGrpSpPr/>
        <p:nvPr/>
      </p:nvGrpSpPr>
      <p:grpSpPr>
        <a:xfrm>
          <a:off x="0" y="0"/>
          <a:ext cx="0" cy="0"/>
          <a:chOff x="0" y="0"/>
          <a:chExt cx="0" cy="0"/>
        </a:xfrm>
      </p:grpSpPr>
      <p:sp>
        <p:nvSpPr>
          <p:cNvPr id="56" name="Google Shape;56;p9"/>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SATs </a:t>
            </a:r>
            <a:r>
              <a:rPr b="1" lang="en-GB">
                <a:latin typeface="Nunito Sans"/>
                <a:ea typeface="Nunito Sans"/>
                <a:cs typeface="Nunito Sans"/>
                <a:sym typeface="Nunito Sans"/>
              </a:rPr>
              <a:t>results</a:t>
            </a:r>
            <a:endParaRPr b="1">
              <a:latin typeface="Nunito Sans"/>
              <a:ea typeface="Nunito Sans"/>
              <a:cs typeface="Nunito Sans"/>
              <a:sym typeface="Nunito Sans"/>
            </a:endParaRPr>
          </a:p>
        </p:txBody>
      </p:sp>
      <p:sp>
        <p:nvSpPr>
          <p:cNvPr id="57" name="Google Shape;57;p9"/>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Tests are marked externally. Once marked, the tests will be given the following scores:</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A raw score (total number of marks achieved for each paper);</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A scaled score (see below);</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A judgement on whether the National Standard has been met. </a:t>
            </a:r>
            <a:endParaRPr>
              <a:latin typeface="Nunito Sans"/>
              <a:ea typeface="Nunito Sans"/>
              <a:cs typeface="Nunito Sans"/>
              <a:sym typeface="Nunito Sans"/>
            </a:endParaRPr>
          </a:p>
          <a:p>
            <a:pPr indent="-228600" lvl="0" marL="457200" rtl="0" algn="l">
              <a:lnSpc>
                <a:spcPct val="115000"/>
              </a:lnSpc>
              <a:spcBef>
                <a:spcPts val="0"/>
              </a:spcBef>
              <a:spcAft>
                <a:spcPts val="0"/>
              </a:spcAft>
              <a:buSzPts val="1800"/>
              <a:buFont typeface="Nunito"/>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After marking each test, the external marker will convert the raw score to a scaled score. Even though the tests are made to the same standard each year, the questions must be different. This means the difficulty of the tests may vary. Scaled scores ensure an accurate comparison of performance over time.</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Scaled scores range from 80 to 120.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solidFill>
                  <a:srgbClr val="283593"/>
                </a:solidFill>
                <a:latin typeface="Nunito Sans"/>
                <a:ea typeface="Nunito Sans"/>
                <a:cs typeface="Nunito Sans"/>
                <a:sym typeface="Nunito Sans"/>
              </a:rPr>
              <a:t>A scaled score of 100 or more shows the pupil is meeting the National Standard. </a:t>
            </a:r>
            <a:endParaRPr>
              <a:latin typeface="Nunito Sans"/>
              <a:ea typeface="Nunito Sans"/>
              <a:cs typeface="Nunito Sans"/>
              <a:sym typeface="Nunito Sans"/>
            </a:endParaRPr>
          </a:p>
        </p:txBody>
      </p:sp>
      <p:sp>
        <p:nvSpPr>
          <p:cNvPr id="58" name="Google Shape;58;p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0"/>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What happens with the results?</a:t>
            </a:r>
            <a:endParaRPr b="1">
              <a:latin typeface="Nunito Sans"/>
              <a:ea typeface="Nunito Sans"/>
              <a:cs typeface="Nunito Sans"/>
              <a:sym typeface="Nunito Sans"/>
            </a:endParaRPr>
          </a:p>
        </p:txBody>
      </p:sp>
      <p:sp>
        <p:nvSpPr>
          <p:cNvPr id="64" name="Google Shape;64;p10"/>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0" lvl="0" marL="114300" rtl="0" algn="l">
              <a:lnSpc>
                <a:spcPct val="110000"/>
              </a:lnSpc>
              <a:spcBef>
                <a:spcPts val="0"/>
              </a:spcBef>
              <a:spcAft>
                <a:spcPts val="0"/>
              </a:spcAft>
              <a:buSzPts val="1800"/>
              <a:buNone/>
            </a:pPr>
            <a:r>
              <a:rPr b="1" lang="en-GB">
                <a:solidFill>
                  <a:srgbClr val="283593"/>
                </a:solidFill>
                <a:latin typeface="Nunito Sans"/>
                <a:ea typeface="Nunito Sans"/>
                <a:cs typeface="Nunito Sans"/>
                <a:sym typeface="Nunito Sans"/>
              </a:rPr>
              <a:t>When will we find out?</a:t>
            </a:r>
            <a:endParaRPr sz="1900">
              <a:latin typeface="Nunito Sans"/>
              <a:ea typeface="Nunito Sans"/>
              <a:cs typeface="Nunito Sans"/>
              <a:sym typeface="Nunito Sans"/>
            </a:endParaRPr>
          </a:p>
          <a:p>
            <a:pPr indent="0" lvl="0" marL="114300" rtl="0" algn="l">
              <a:lnSpc>
                <a:spcPct val="110000"/>
              </a:lnSpc>
              <a:spcBef>
                <a:spcPts val="0"/>
              </a:spcBef>
              <a:spcAft>
                <a:spcPts val="0"/>
              </a:spcAft>
              <a:buSzPts val="1800"/>
              <a:buNone/>
            </a:pPr>
            <a:r>
              <a:rPr lang="en-GB">
                <a:latin typeface="Nunito Sans"/>
                <a:ea typeface="Nunito Sans"/>
                <a:cs typeface="Nunito Sans"/>
                <a:sym typeface="Nunito Sans"/>
              </a:rPr>
              <a:t>Schools receive results on Tuesday 6 July 2027. You will receive your child’s results before the end of the summer term.</a:t>
            </a:r>
            <a:endParaRPr sz="1900">
              <a:latin typeface="Nunito Sans"/>
              <a:ea typeface="Nunito Sans"/>
              <a:cs typeface="Nunito Sans"/>
              <a:sym typeface="Nunito Sans"/>
            </a:endParaRPr>
          </a:p>
          <a:p>
            <a:pPr indent="0" lvl="0" marL="114300" rtl="0" algn="l">
              <a:lnSpc>
                <a:spcPct val="110000"/>
              </a:lnSpc>
              <a:spcBef>
                <a:spcPts val="700"/>
              </a:spcBef>
              <a:spcAft>
                <a:spcPts val="0"/>
              </a:spcAft>
              <a:buSzPts val="1800"/>
              <a:buNone/>
            </a:pPr>
            <a:r>
              <a:rPr b="1" lang="en-GB">
                <a:solidFill>
                  <a:srgbClr val="283593"/>
                </a:solidFill>
                <a:latin typeface="Nunito Sans"/>
                <a:ea typeface="Nunito Sans"/>
                <a:cs typeface="Nunito Sans"/>
                <a:sym typeface="Nunito Sans"/>
              </a:rPr>
              <a:t>What will the results show?</a:t>
            </a:r>
            <a:endParaRPr sz="1900">
              <a:latin typeface="Nunito Sans"/>
              <a:ea typeface="Nunito Sans"/>
              <a:cs typeface="Nunito Sans"/>
              <a:sym typeface="Nunito Sans"/>
            </a:endParaRPr>
          </a:p>
          <a:p>
            <a:pPr indent="0" lvl="0" marL="114300" rtl="0" algn="l">
              <a:lnSpc>
                <a:spcPct val="110000"/>
              </a:lnSpc>
              <a:spcBef>
                <a:spcPts val="0"/>
              </a:spcBef>
              <a:spcAft>
                <a:spcPts val="0"/>
              </a:spcAft>
              <a:buSzPts val="1800"/>
              <a:buNone/>
            </a:pPr>
            <a:r>
              <a:rPr lang="en-GB">
                <a:latin typeface="Nunito Sans"/>
                <a:ea typeface="Nunito Sans"/>
                <a:cs typeface="Nunito Sans"/>
                <a:sym typeface="Nunito Sans"/>
              </a:rPr>
              <a:t>A scaled score for reading, maths and grammar, punctuation and spelling, and whether your child met the expected standard (a scaled score of 100 or more). Writing and science are assessed by your child’s teacher.</a:t>
            </a:r>
            <a:endParaRPr sz="1900">
              <a:latin typeface="Nunito Sans"/>
              <a:ea typeface="Nunito Sans"/>
              <a:cs typeface="Nunito Sans"/>
              <a:sym typeface="Nunito Sans"/>
            </a:endParaRPr>
          </a:p>
          <a:p>
            <a:pPr indent="0" lvl="0" marL="114300" rtl="0" algn="l">
              <a:lnSpc>
                <a:spcPct val="110000"/>
              </a:lnSpc>
              <a:spcBef>
                <a:spcPts val="700"/>
              </a:spcBef>
              <a:spcAft>
                <a:spcPts val="0"/>
              </a:spcAft>
              <a:buSzPts val="1800"/>
              <a:buNone/>
            </a:pPr>
            <a:r>
              <a:rPr b="1" lang="en-GB">
                <a:solidFill>
                  <a:srgbClr val="283593"/>
                </a:solidFill>
                <a:latin typeface="Nunito Sans"/>
                <a:ea typeface="Nunito Sans"/>
                <a:cs typeface="Nunito Sans"/>
                <a:sym typeface="Nunito Sans"/>
              </a:rPr>
              <a:t>Where do the results go?</a:t>
            </a:r>
            <a:endParaRPr sz="1900">
              <a:latin typeface="Nunito Sans"/>
              <a:ea typeface="Nunito Sans"/>
              <a:cs typeface="Nunito Sans"/>
              <a:sym typeface="Nunito Sans"/>
            </a:endParaRPr>
          </a:p>
          <a:p>
            <a:pPr indent="0" lvl="0" marL="114300" rtl="0" algn="l">
              <a:lnSpc>
                <a:spcPct val="110000"/>
              </a:lnSpc>
              <a:spcBef>
                <a:spcPts val="0"/>
              </a:spcBef>
              <a:spcAft>
                <a:spcPts val="0"/>
              </a:spcAft>
              <a:buSzPts val="1800"/>
              <a:buNone/>
            </a:pPr>
            <a:r>
              <a:rPr lang="en-GB">
                <a:latin typeface="Nunito Sans"/>
                <a:ea typeface="Nunito Sans"/>
                <a:cs typeface="Nunito Sans"/>
                <a:sym typeface="Nunito Sans"/>
              </a:rPr>
              <a:t>Your child’s secondary school receives their results, which helps teachers plan the right support from Year 7.</a:t>
            </a:r>
            <a:endParaRPr sz="1900">
              <a:latin typeface="Nunito Sans"/>
              <a:ea typeface="Nunito Sans"/>
              <a:cs typeface="Nunito Sans"/>
              <a:sym typeface="Nunito Sans"/>
            </a:endParaRPr>
          </a:p>
          <a:p>
            <a:pPr indent="0" lvl="0" marL="114300" rtl="0" algn="l">
              <a:lnSpc>
                <a:spcPct val="110000"/>
              </a:lnSpc>
              <a:spcBef>
                <a:spcPts val="700"/>
              </a:spcBef>
              <a:spcAft>
                <a:spcPts val="0"/>
              </a:spcAft>
              <a:buSzPts val="1800"/>
              <a:buNone/>
            </a:pPr>
            <a:r>
              <a:rPr b="1" lang="en-GB">
                <a:solidFill>
                  <a:srgbClr val="283593"/>
                </a:solidFill>
                <a:latin typeface="Nunito Sans"/>
                <a:ea typeface="Nunito Sans"/>
                <a:cs typeface="Nunito Sans"/>
                <a:sym typeface="Nunito Sans"/>
              </a:rPr>
              <a:t>Do SATs affect secondary school places?</a:t>
            </a:r>
            <a:endParaRPr sz="1900">
              <a:latin typeface="Nunito Sans"/>
              <a:ea typeface="Nunito Sans"/>
              <a:cs typeface="Nunito Sans"/>
              <a:sym typeface="Nunito Sans"/>
            </a:endParaRPr>
          </a:p>
          <a:p>
            <a:pPr indent="0" lvl="0" marL="114300" rtl="0" algn="l">
              <a:lnSpc>
                <a:spcPct val="110000"/>
              </a:lnSpc>
              <a:spcBef>
                <a:spcPts val="0"/>
              </a:spcBef>
              <a:spcAft>
                <a:spcPts val="0"/>
              </a:spcAft>
              <a:buSzPts val="1800"/>
              <a:buNone/>
            </a:pPr>
            <a:r>
              <a:rPr lang="en-GB">
                <a:latin typeface="Nunito Sans"/>
                <a:ea typeface="Nunito Sans"/>
                <a:cs typeface="Nunito Sans"/>
                <a:sym typeface="Nunito Sans"/>
              </a:rPr>
              <a:t>No. Secondary school places are offered in March, before the tests take place.</a:t>
            </a:r>
            <a:endParaRPr sz="1900">
              <a:latin typeface="Nunito Sans"/>
              <a:ea typeface="Nunito Sans"/>
              <a:cs typeface="Nunito Sans"/>
              <a:sym typeface="Nunito Sans"/>
            </a:endParaRPr>
          </a:p>
        </p:txBody>
      </p:sp>
      <p:sp>
        <p:nvSpPr>
          <p:cNvPr id="65" name="Google Shape;65;p1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1"/>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How did children do nationally in the 2026 SATs?</a:t>
            </a:r>
            <a:endParaRPr b="1">
              <a:latin typeface="Nunito Sans"/>
              <a:ea typeface="Nunito Sans"/>
              <a:cs typeface="Nunito Sans"/>
              <a:sym typeface="Nunito Sans"/>
            </a:endParaRPr>
          </a:p>
        </p:txBody>
      </p:sp>
      <p:sp>
        <p:nvSpPr>
          <p:cNvPr id="71" name="Google Shape;71;p11"/>
          <p:cNvSpPr txBox="1"/>
          <p:nvPr>
            <p:ph idx="1" type="body"/>
          </p:nvPr>
        </p:nvSpPr>
        <p:spPr>
          <a:xfrm>
            <a:off x="310896" y="740664"/>
            <a:ext cx="8503920" cy="457200"/>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The percentage of Year 6 pupils in England meeting the expected standard in 2026:</a:t>
            </a:r>
            <a:endParaRPr>
              <a:latin typeface="Nunito Sans"/>
              <a:ea typeface="Nunito Sans"/>
              <a:cs typeface="Nunito Sans"/>
              <a:sym typeface="Nunito Sans"/>
            </a:endParaRPr>
          </a:p>
        </p:txBody>
      </p:sp>
      <p:sp>
        <p:nvSpPr>
          <p:cNvPr id="72" name="Google Shape;72;p1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
        <p:nvSpPr>
          <p:cNvPr id="73" name="Google Shape;73;p11"/>
          <p:cNvSpPr/>
          <p:nvPr/>
        </p:nvSpPr>
        <p:spPr>
          <a:xfrm>
            <a:off x="457200" y="1371600"/>
            <a:ext cx="1517904" cy="1600200"/>
          </a:xfrm>
          <a:prstGeom prst="roundRect">
            <a:avLst>
              <a:gd fmla="val 10000" name="adj"/>
            </a:avLst>
          </a:prstGeom>
          <a:solidFill>
            <a:srgbClr val="EEF1FA"/>
          </a:solidFill>
          <a:ln>
            <a:noFill/>
          </a:ln>
        </p:spPr>
        <p:txBody>
          <a:bodyPr anchorCtr="0" anchor="ctr" bIns="73150" lIns="73150" spcFirstLastPara="1" rIns="73150" wrap="square" tIns="73150">
            <a:noAutofit/>
          </a:bodyPr>
          <a:lstStyle/>
          <a:p>
            <a:pPr indent="0" lvl="0" marL="0" marR="0" rtl="0" algn="ctr">
              <a:lnSpc>
                <a:spcPct val="100000"/>
              </a:lnSpc>
              <a:spcBef>
                <a:spcPts val="0"/>
              </a:spcBef>
              <a:spcAft>
                <a:spcPts val="0"/>
              </a:spcAft>
              <a:buClr>
                <a:srgbClr val="000000"/>
              </a:buClr>
              <a:buSzPts val="3200"/>
              <a:buFont typeface="Arial"/>
              <a:buNone/>
            </a:pPr>
            <a:r>
              <a:rPr b="1" i="0" lang="en-GB" sz="3200" u="none" cap="none" strike="noStrike">
                <a:solidFill>
                  <a:srgbClr val="283593"/>
                </a:solidFill>
                <a:latin typeface="Arial"/>
                <a:ea typeface="Arial"/>
                <a:cs typeface="Arial"/>
                <a:sym typeface="Arial"/>
              </a:rPr>
              <a:t>75%</a:t>
            </a:r>
            <a:endParaRPr/>
          </a:p>
          <a:p>
            <a:pPr indent="0" lvl="0" marL="0" marR="0" rtl="0" algn="ctr">
              <a:lnSpc>
                <a:spcPct val="100000"/>
              </a:lnSpc>
              <a:spcBef>
                <a:spcPts val="400"/>
              </a:spcBef>
              <a:spcAft>
                <a:spcPts val="0"/>
              </a:spcAft>
              <a:buClr>
                <a:srgbClr val="000000"/>
              </a:buClr>
              <a:buSzPts val="1150"/>
              <a:buFont typeface="Arial"/>
              <a:buNone/>
            </a:pPr>
            <a:r>
              <a:rPr b="0" i="0" lang="en-GB" sz="1150" u="none" cap="none" strike="noStrike">
                <a:solidFill>
                  <a:srgbClr val="212121"/>
                </a:solidFill>
                <a:latin typeface="Arial"/>
                <a:ea typeface="Arial"/>
                <a:cs typeface="Arial"/>
                <a:sym typeface="Arial"/>
              </a:rPr>
              <a:t>Reading</a:t>
            </a:r>
            <a:endParaRPr/>
          </a:p>
        </p:txBody>
      </p:sp>
      <p:sp>
        <p:nvSpPr>
          <p:cNvPr id="74" name="Google Shape;74;p11"/>
          <p:cNvSpPr/>
          <p:nvPr/>
        </p:nvSpPr>
        <p:spPr>
          <a:xfrm>
            <a:off x="2093976" y="1371600"/>
            <a:ext cx="1517904" cy="1600200"/>
          </a:xfrm>
          <a:prstGeom prst="roundRect">
            <a:avLst>
              <a:gd fmla="val 10000" name="adj"/>
            </a:avLst>
          </a:prstGeom>
          <a:solidFill>
            <a:srgbClr val="EEF1FA"/>
          </a:solidFill>
          <a:ln>
            <a:noFill/>
          </a:ln>
        </p:spPr>
        <p:txBody>
          <a:bodyPr anchorCtr="0" anchor="ctr" bIns="73150" lIns="73150" spcFirstLastPara="1" rIns="73150" wrap="square" tIns="73150">
            <a:noAutofit/>
          </a:bodyPr>
          <a:lstStyle/>
          <a:p>
            <a:pPr indent="0" lvl="0" marL="0" marR="0" rtl="0" algn="ctr">
              <a:lnSpc>
                <a:spcPct val="100000"/>
              </a:lnSpc>
              <a:spcBef>
                <a:spcPts val="0"/>
              </a:spcBef>
              <a:spcAft>
                <a:spcPts val="0"/>
              </a:spcAft>
              <a:buClr>
                <a:srgbClr val="000000"/>
              </a:buClr>
              <a:buSzPts val="3200"/>
              <a:buFont typeface="Arial"/>
              <a:buNone/>
            </a:pPr>
            <a:r>
              <a:rPr b="1" i="0" lang="en-GB" sz="3200" u="none" cap="none" strike="noStrike">
                <a:solidFill>
                  <a:srgbClr val="283593"/>
                </a:solidFill>
                <a:latin typeface="Arial"/>
                <a:ea typeface="Arial"/>
                <a:cs typeface="Arial"/>
                <a:sym typeface="Arial"/>
              </a:rPr>
              <a:t>75%</a:t>
            </a:r>
            <a:endParaRPr/>
          </a:p>
          <a:p>
            <a:pPr indent="0" lvl="0" marL="0" marR="0" rtl="0" algn="ctr">
              <a:lnSpc>
                <a:spcPct val="100000"/>
              </a:lnSpc>
              <a:spcBef>
                <a:spcPts val="400"/>
              </a:spcBef>
              <a:spcAft>
                <a:spcPts val="0"/>
              </a:spcAft>
              <a:buClr>
                <a:srgbClr val="000000"/>
              </a:buClr>
              <a:buSzPts val="1150"/>
              <a:buFont typeface="Arial"/>
              <a:buNone/>
            </a:pPr>
            <a:r>
              <a:rPr b="0" i="0" lang="en-GB" sz="1150" u="none" cap="none" strike="noStrike">
                <a:solidFill>
                  <a:srgbClr val="212121"/>
                </a:solidFill>
                <a:latin typeface="Arial"/>
                <a:ea typeface="Arial"/>
                <a:cs typeface="Arial"/>
                <a:sym typeface="Arial"/>
              </a:rPr>
              <a:t>Maths</a:t>
            </a:r>
            <a:endParaRPr/>
          </a:p>
        </p:txBody>
      </p:sp>
      <p:sp>
        <p:nvSpPr>
          <p:cNvPr id="75" name="Google Shape;75;p11"/>
          <p:cNvSpPr/>
          <p:nvPr/>
        </p:nvSpPr>
        <p:spPr>
          <a:xfrm>
            <a:off x="3730752" y="1371600"/>
            <a:ext cx="1517904" cy="1600200"/>
          </a:xfrm>
          <a:prstGeom prst="roundRect">
            <a:avLst>
              <a:gd fmla="val 10000" name="adj"/>
            </a:avLst>
          </a:prstGeom>
          <a:solidFill>
            <a:srgbClr val="EEF1FA"/>
          </a:solidFill>
          <a:ln>
            <a:noFill/>
          </a:ln>
        </p:spPr>
        <p:txBody>
          <a:bodyPr anchorCtr="0" anchor="ctr" bIns="73150" lIns="73150" spcFirstLastPara="1" rIns="73150" wrap="square" tIns="73150">
            <a:noAutofit/>
          </a:bodyPr>
          <a:lstStyle/>
          <a:p>
            <a:pPr indent="0" lvl="0" marL="0" marR="0" rtl="0" algn="ctr">
              <a:lnSpc>
                <a:spcPct val="100000"/>
              </a:lnSpc>
              <a:spcBef>
                <a:spcPts val="0"/>
              </a:spcBef>
              <a:spcAft>
                <a:spcPts val="0"/>
              </a:spcAft>
              <a:buClr>
                <a:srgbClr val="000000"/>
              </a:buClr>
              <a:buSzPts val="3200"/>
              <a:buFont typeface="Arial"/>
              <a:buNone/>
            </a:pPr>
            <a:r>
              <a:rPr b="1" i="0" lang="en-GB" sz="3200" u="none" cap="none" strike="noStrike">
                <a:solidFill>
                  <a:srgbClr val="283593"/>
                </a:solidFill>
                <a:latin typeface="Arial"/>
                <a:ea typeface="Arial"/>
                <a:cs typeface="Arial"/>
                <a:sym typeface="Arial"/>
              </a:rPr>
              <a:t>74%</a:t>
            </a:r>
            <a:endParaRPr/>
          </a:p>
          <a:p>
            <a:pPr indent="0" lvl="0" marL="0" marR="0" rtl="0" algn="ctr">
              <a:lnSpc>
                <a:spcPct val="100000"/>
              </a:lnSpc>
              <a:spcBef>
                <a:spcPts val="400"/>
              </a:spcBef>
              <a:spcAft>
                <a:spcPts val="0"/>
              </a:spcAft>
              <a:buClr>
                <a:srgbClr val="000000"/>
              </a:buClr>
              <a:buSzPts val="1150"/>
              <a:buFont typeface="Arial"/>
              <a:buNone/>
            </a:pPr>
            <a:r>
              <a:rPr b="0" i="0" lang="en-GB" sz="1150" u="none" cap="none" strike="noStrike">
                <a:solidFill>
                  <a:srgbClr val="212121"/>
                </a:solidFill>
                <a:latin typeface="Arial"/>
                <a:ea typeface="Arial"/>
                <a:cs typeface="Arial"/>
                <a:sym typeface="Arial"/>
              </a:rPr>
              <a:t>Grammar, punctuation and spelling</a:t>
            </a:r>
            <a:endParaRPr/>
          </a:p>
        </p:txBody>
      </p:sp>
      <p:sp>
        <p:nvSpPr>
          <p:cNvPr id="76" name="Google Shape;76;p11"/>
          <p:cNvSpPr/>
          <p:nvPr/>
        </p:nvSpPr>
        <p:spPr>
          <a:xfrm>
            <a:off x="5367528" y="1371600"/>
            <a:ext cx="1517904" cy="1600200"/>
          </a:xfrm>
          <a:prstGeom prst="roundRect">
            <a:avLst>
              <a:gd fmla="val 10000" name="adj"/>
            </a:avLst>
          </a:prstGeom>
          <a:solidFill>
            <a:srgbClr val="EEF1FA"/>
          </a:solidFill>
          <a:ln>
            <a:noFill/>
          </a:ln>
        </p:spPr>
        <p:txBody>
          <a:bodyPr anchorCtr="0" anchor="ctr" bIns="73150" lIns="73150" spcFirstLastPara="1" rIns="73150" wrap="square" tIns="73150">
            <a:noAutofit/>
          </a:bodyPr>
          <a:lstStyle/>
          <a:p>
            <a:pPr indent="0" lvl="0" marL="0" marR="0" rtl="0" algn="ctr">
              <a:lnSpc>
                <a:spcPct val="100000"/>
              </a:lnSpc>
              <a:spcBef>
                <a:spcPts val="0"/>
              </a:spcBef>
              <a:spcAft>
                <a:spcPts val="0"/>
              </a:spcAft>
              <a:buClr>
                <a:srgbClr val="000000"/>
              </a:buClr>
              <a:buSzPts val="3200"/>
              <a:buFont typeface="Arial"/>
              <a:buNone/>
            </a:pPr>
            <a:r>
              <a:rPr b="1" i="0" lang="en-GB" sz="3200" u="none" cap="none" strike="noStrike">
                <a:solidFill>
                  <a:srgbClr val="283593"/>
                </a:solidFill>
                <a:latin typeface="Arial"/>
                <a:ea typeface="Arial"/>
                <a:cs typeface="Arial"/>
                <a:sym typeface="Arial"/>
              </a:rPr>
              <a:t>73%</a:t>
            </a:r>
            <a:endParaRPr/>
          </a:p>
          <a:p>
            <a:pPr indent="0" lvl="0" marL="0" marR="0" rtl="0" algn="ctr">
              <a:lnSpc>
                <a:spcPct val="100000"/>
              </a:lnSpc>
              <a:spcBef>
                <a:spcPts val="400"/>
              </a:spcBef>
              <a:spcAft>
                <a:spcPts val="0"/>
              </a:spcAft>
              <a:buClr>
                <a:srgbClr val="000000"/>
              </a:buClr>
              <a:buSzPts val="1150"/>
              <a:buFont typeface="Arial"/>
              <a:buNone/>
            </a:pPr>
            <a:r>
              <a:rPr b="0" i="0" lang="en-GB" sz="1150" u="none" cap="none" strike="noStrike">
                <a:solidFill>
                  <a:srgbClr val="212121"/>
                </a:solidFill>
                <a:latin typeface="Arial"/>
                <a:ea typeface="Arial"/>
                <a:cs typeface="Arial"/>
                <a:sym typeface="Arial"/>
              </a:rPr>
              <a:t>Writing (teacher assessment)</a:t>
            </a:r>
            <a:endParaRPr/>
          </a:p>
        </p:txBody>
      </p:sp>
      <p:sp>
        <p:nvSpPr>
          <p:cNvPr id="77" name="Google Shape;77;p11"/>
          <p:cNvSpPr/>
          <p:nvPr/>
        </p:nvSpPr>
        <p:spPr>
          <a:xfrm>
            <a:off x="7004304" y="1371600"/>
            <a:ext cx="1517904" cy="1600200"/>
          </a:xfrm>
          <a:prstGeom prst="roundRect">
            <a:avLst>
              <a:gd fmla="val 10000" name="adj"/>
            </a:avLst>
          </a:prstGeom>
          <a:solidFill>
            <a:srgbClr val="09217B"/>
          </a:solidFill>
          <a:ln>
            <a:noFill/>
          </a:ln>
        </p:spPr>
        <p:txBody>
          <a:bodyPr anchorCtr="0" anchor="ctr" bIns="73150" lIns="73150" spcFirstLastPara="1" rIns="73150" wrap="square" tIns="73150">
            <a:noAutofit/>
          </a:bodyPr>
          <a:lstStyle/>
          <a:p>
            <a:pPr indent="0" lvl="0" marL="0" marR="0" rtl="0" algn="ctr">
              <a:lnSpc>
                <a:spcPct val="100000"/>
              </a:lnSpc>
              <a:spcBef>
                <a:spcPts val="0"/>
              </a:spcBef>
              <a:spcAft>
                <a:spcPts val="0"/>
              </a:spcAft>
              <a:buClr>
                <a:srgbClr val="000000"/>
              </a:buClr>
              <a:buSzPts val="3200"/>
              <a:buFont typeface="Arial"/>
              <a:buNone/>
            </a:pPr>
            <a:r>
              <a:rPr b="1" i="0" lang="en-GB" sz="3200" u="none" cap="none" strike="noStrike">
                <a:solidFill>
                  <a:srgbClr val="FFFFFF"/>
                </a:solidFill>
                <a:latin typeface="Arial"/>
                <a:ea typeface="Arial"/>
                <a:cs typeface="Arial"/>
                <a:sym typeface="Arial"/>
              </a:rPr>
              <a:t>63%</a:t>
            </a:r>
            <a:endParaRPr/>
          </a:p>
          <a:p>
            <a:pPr indent="0" lvl="0" marL="0" marR="0" rtl="0" algn="ctr">
              <a:lnSpc>
                <a:spcPct val="100000"/>
              </a:lnSpc>
              <a:spcBef>
                <a:spcPts val="400"/>
              </a:spcBef>
              <a:spcAft>
                <a:spcPts val="0"/>
              </a:spcAft>
              <a:buClr>
                <a:srgbClr val="000000"/>
              </a:buClr>
              <a:buSzPts val="1150"/>
              <a:buFont typeface="Arial"/>
              <a:buNone/>
            </a:pPr>
            <a:r>
              <a:rPr b="0" i="0" lang="en-GB" sz="1150" u="none" cap="none" strike="noStrike">
                <a:solidFill>
                  <a:srgbClr val="FFFFFF"/>
                </a:solidFill>
                <a:latin typeface="Arial"/>
                <a:ea typeface="Arial"/>
                <a:cs typeface="Arial"/>
                <a:sym typeface="Arial"/>
              </a:rPr>
              <a:t>Reading, writing and maths combined</a:t>
            </a:r>
            <a:endParaRPr/>
          </a:p>
        </p:txBody>
      </p:sp>
      <p:sp>
        <p:nvSpPr>
          <p:cNvPr id="78" name="Google Shape;78;p11"/>
          <p:cNvSpPr/>
          <p:nvPr/>
        </p:nvSpPr>
        <p:spPr>
          <a:xfrm>
            <a:off x="457200" y="3200400"/>
            <a:ext cx="8183880" cy="1005840"/>
          </a:xfrm>
          <a:prstGeom prst="roundRect">
            <a:avLst>
              <a:gd fmla="val 8000" name="adj"/>
            </a:avLst>
          </a:prstGeom>
          <a:noFill/>
          <a:ln>
            <a:noFill/>
          </a:ln>
        </p:spPr>
        <p:txBody>
          <a:bodyPr anchorCtr="0" anchor="t" bIns="18275" lIns="18275" spcFirstLastPara="1" rIns="18275" wrap="square" tIns="18275">
            <a:noAutofit/>
          </a:bodyPr>
          <a:lstStyle/>
          <a:p>
            <a:pPr indent="0" lvl="0" marL="0" marR="0" rtl="0" algn="l">
              <a:lnSpc>
                <a:spcPct val="115000"/>
              </a:lnSpc>
              <a:spcBef>
                <a:spcPts val="0"/>
              </a:spcBef>
              <a:spcAft>
                <a:spcPts val="0"/>
              </a:spcAft>
              <a:buClr>
                <a:srgbClr val="000000"/>
              </a:buClr>
              <a:buSzPts val="1300"/>
              <a:buFont typeface="Arial"/>
              <a:buNone/>
            </a:pPr>
            <a:r>
              <a:rPr i="0" lang="en-GB" sz="1300" u="none" cap="none" strike="noStrike">
                <a:solidFill>
                  <a:srgbClr val="212121"/>
                </a:solidFill>
                <a:latin typeface="Nunito Sans"/>
                <a:ea typeface="Nunito Sans"/>
                <a:cs typeface="Nunito Sans"/>
                <a:sym typeface="Nunito Sans"/>
              </a:rPr>
              <a:t>Just under two in three children met the expected standard in all three of reading, writing and maths. It is common for a child to meet the standard in one subject and still be working towards it in another.</a:t>
            </a:r>
            <a:endParaRPr>
              <a:latin typeface="Nunito Sans"/>
              <a:ea typeface="Nunito Sans"/>
              <a:cs typeface="Nunito Sans"/>
              <a:sym typeface="Nunito Sans"/>
            </a:endParaRPr>
          </a:p>
          <a:p>
            <a:pPr indent="0" lvl="0" marL="0" marR="0" rtl="0" algn="l">
              <a:lnSpc>
                <a:spcPct val="100000"/>
              </a:lnSpc>
              <a:spcBef>
                <a:spcPts val="600"/>
              </a:spcBef>
              <a:spcAft>
                <a:spcPts val="0"/>
              </a:spcAft>
              <a:buClr>
                <a:srgbClr val="000000"/>
              </a:buClr>
              <a:buSzPts val="1000"/>
              <a:buFont typeface="Arial"/>
              <a:buNone/>
            </a:pPr>
            <a:r>
              <a:rPr i="1" lang="en-GB" sz="1000" u="none" cap="none" strike="noStrike">
                <a:solidFill>
                  <a:srgbClr val="595959"/>
                </a:solidFill>
                <a:latin typeface="Nunito Sans"/>
                <a:ea typeface="Nunito Sans"/>
                <a:cs typeface="Nunito Sans"/>
                <a:sym typeface="Nunito Sans"/>
              </a:rPr>
              <a:t>Source: Department for Education, key stage 2 attainment 2026 (provisional), published July 2026.</a:t>
            </a:r>
            <a:endParaRPr>
              <a:latin typeface="Nunito Sans"/>
              <a:ea typeface="Nunito Sans"/>
              <a:cs typeface="Nunito Sans"/>
              <a:sym typeface="Nunito San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2"/>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Grammar, Punctuation and Spelling: Monday 10</a:t>
            </a:r>
            <a:r>
              <a:rPr b="1" baseline="30000" lang="en-GB">
                <a:latin typeface="Nunito Sans"/>
                <a:ea typeface="Nunito Sans"/>
                <a:cs typeface="Nunito Sans"/>
                <a:sym typeface="Nunito Sans"/>
              </a:rPr>
              <a:t>th</a:t>
            </a:r>
            <a:r>
              <a:rPr b="1" lang="en-GB">
                <a:latin typeface="Nunito Sans"/>
                <a:ea typeface="Nunito Sans"/>
                <a:cs typeface="Nunito Sans"/>
                <a:sym typeface="Nunito Sans"/>
              </a:rPr>
              <a:t> May</a:t>
            </a:r>
            <a:endParaRPr b="1">
              <a:latin typeface="Nunito Sans"/>
              <a:ea typeface="Nunito Sans"/>
              <a:cs typeface="Nunito Sans"/>
              <a:sym typeface="Nunito Sans"/>
            </a:endParaRPr>
          </a:p>
        </p:txBody>
      </p:sp>
      <p:sp>
        <p:nvSpPr>
          <p:cNvPr id="84" name="Google Shape;84;p12"/>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Grammar, punctuation and spelling consists of two papers.</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Paper 1 focuses on all three elements (grammar, punctuation and spelling or GPS). The paper lasts for </a:t>
            </a:r>
            <a:r>
              <a:rPr lang="en-GB">
                <a:solidFill>
                  <a:srgbClr val="283593"/>
                </a:solidFill>
                <a:latin typeface="Nunito Sans"/>
                <a:ea typeface="Nunito Sans"/>
                <a:cs typeface="Nunito Sans"/>
                <a:sym typeface="Nunito Sans"/>
              </a:rPr>
              <a:t>45 minutes</a:t>
            </a:r>
            <a:r>
              <a:rPr lang="en-GB">
                <a:latin typeface="Nunito Sans"/>
                <a:ea typeface="Nunito Sans"/>
                <a:cs typeface="Nunito Sans"/>
                <a:sym typeface="Nunito Sans"/>
              </a:rPr>
              <a:t>. </a:t>
            </a:r>
            <a:endParaRPr>
              <a:latin typeface="Nunito Sans"/>
              <a:ea typeface="Nunito Sans"/>
              <a:cs typeface="Nunito Sans"/>
              <a:sym typeface="Nunito Sans"/>
            </a:endParaRPr>
          </a:p>
          <a:p>
            <a:pPr indent="-228600" lvl="0" marL="457200" rtl="0" algn="l">
              <a:lnSpc>
                <a:spcPct val="115000"/>
              </a:lnSpc>
              <a:spcBef>
                <a:spcPts val="0"/>
              </a:spcBef>
              <a:spcAft>
                <a:spcPts val="0"/>
              </a:spcAft>
              <a:buSzPts val="1800"/>
              <a:buFont typeface="Nunito"/>
              <a:buNone/>
            </a:pPr>
            <a:r>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Paper 2 consists of a spelling test only. It should take approximately </a:t>
            </a:r>
            <a:r>
              <a:rPr lang="en-GB">
                <a:solidFill>
                  <a:srgbClr val="283593"/>
                </a:solidFill>
                <a:latin typeface="Nunito Sans"/>
                <a:ea typeface="Nunito Sans"/>
                <a:cs typeface="Nunito Sans"/>
                <a:sym typeface="Nunito Sans"/>
              </a:rPr>
              <a:t>15 minutes</a:t>
            </a:r>
            <a:r>
              <a:rPr lang="en-GB">
                <a:latin typeface="Nunito Sans"/>
                <a:ea typeface="Nunito Sans"/>
                <a:cs typeface="Nunito Sans"/>
                <a:sym typeface="Nunito Sans"/>
              </a:rPr>
              <a:t>, although this is not a set amount of time (pupils should be given as much time as they need to complete the test).</a:t>
            </a:r>
            <a:endParaRPr>
              <a:latin typeface="Nunito Sans"/>
              <a:ea typeface="Nunito Sans"/>
              <a:cs typeface="Nunito Sans"/>
              <a:sym typeface="Nunito Sans"/>
            </a:endParaRPr>
          </a:p>
        </p:txBody>
      </p:sp>
      <p:sp>
        <p:nvSpPr>
          <p:cNvPr id="85" name="Google Shape;85;p1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3"/>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Grammar, Punctuation and Spelling: Paper 1 (GPS)</a:t>
            </a:r>
            <a:endParaRPr b="1">
              <a:latin typeface="Nunito Sans"/>
              <a:ea typeface="Nunito Sans"/>
              <a:cs typeface="Nunito Sans"/>
              <a:sym typeface="Nunito Sans"/>
            </a:endParaRPr>
          </a:p>
        </p:txBody>
      </p:sp>
      <p:sp>
        <p:nvSpPr>
          <p:cNvPr id="91" name="Google Shape;91;p13"/>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The children will have been working hard with their class teacher on developing and securing their knowledge of the technical vocabulary needed in this test.</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This test focuses on:</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Grammatical terms/ word classes;</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Functions of sentences;</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Combining words, phrases and clauses;</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Verb forms, tenses and consistency;</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Punctuation;</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Vocabulary;</a:t>
            </a:r>
            <a:endParaRPr>
              <a:solidFill>
                <a:srgbClr val="283593"/>
              </a:solidFill>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Standard English and formality.</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This test requires a range of answer types but does not require longer formal answers. </a:t>
            </a:r>
            <a:endParaRPr>
              <a:latin typeface="Nunito Sans"/>
              <a:ea typeface="Nunito Sans"/>
              <a:cs typeface="Nunito Sans"/>
              <a:sym typeface="Nunito Sans"/>
            </a:endParaRPr>
          </a:p>
        </p:txBody>
      </p:sp>
      <p:sp>
        <p:nvSpPr>
          <p:cNvPr id="92" name="Google Shape;92;p1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4"/>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Grammar, Punctuation and Spelling: Paper 1 (GPS)</a:t>
            </a:r>
            <a:endParaRPr b="1">
              <a:latin typeface="Nunito Sans"/>
              <a:ea typeface="Nunito Sans"/>
              <a:cs typeface="Nunito Sans"/>
              <a:sym typeface="Nunito Sans"/>
            </a:endParaRPr>
          </a:p>
        </p:txBody>
      </p:sp>
      <p:sp>
        <p:nvSpPr>
          <p:cNvPr id="98" name="Google Shape;98;p14"/>
          <p:cNvSpPr txBox="1"/>
          <p:nvPr>
            <p:ph idx="1" type="body"/>
          </p:nvPr>
        </p:nvSpPr>
        <p:spPr>
          <a:xfrm>
            <a:off x="311700" y="739302"/>
            <a:ext cx="8520600" cy="434777"/>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Example questions: </a:t>
            </a:r>
            <a:endParaRPr>
              <a:latin typeface="Nunito Sans"/>
              <a:ea typeface="Nunito Sans"/>
              <a:cs typeface="Nunito Sans"/>
              <a:sym typeface="Nunito Sans"/>
            </a:endParaRPr>
          </a:p>
        </p:txBody>
      </p:sp>
      <p:sp>
        <p:nvSpPr>
          <p:cNvPr id="99" name="Google Shape;9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descr="2026 SATs question: gps_q1.png" id="100" name="Google Shape;100;p14"/>
          <p:cNvPicPr preferRelativeResize="0"/>
          <p:nvPr/>
        </p:nvPicPr>
        <p:blipFill rotWithShape="1">
          <a:blip r:embed="rId3">
            <a:alphaModFix/>
          </a:blip>
          <a:srcRect b="0" l="0" r="0" t="0"/>
          <a:stretch/>
        </p:blipFill>
        <p:spPr>
          <a:xfrm>
            <a:off x="457200" y="1188720"/>
            <a:ext cx="3931920" cy="1587398"/>
          </a:xfrm>
          <a:prstGeom prst="rect">
            <a:avLst/>
          </a:prstGeom>
          <a:noFill/>
          <a:ln cap="flat" cmpd="sng" w="9525">
            <a:solidFill>
              <a:srgbClr val="BFC5DD"/>
            </a:solidFill>
            <a:prstDash val="solid"/>
            <a:round/>
            <a:headEnd len="sm" w="sm" type="none"/>
            <a:tailEnd len="sm" w="sm" type="none"/>
          </a:ln>
        </p:spPr>
      </p:pic>
      <p:sp>
        <p:nvSpPr>
          <p:cNvPr id="101" name="Google Shape;101;p14"/>
          <p:cNvSpPr/>
          <p:nvPr/>
        </p:nvSpPr>
        <p:spPr>
          <a:xfrm>
            <a:off x="457200" y="2913278"/>
            <a:ext cx="3931920" cy="566928"/>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Answer</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Will Orla buy tickets for all of us  ✓</a:t>
            </a:r>
            <a:endParaRPr/>
          </a:p>
        </p:txBody>
      </p:sp>
      <p:pic>
        <p:nvPicPr>
          <p:cNvPr descr="2026 SATs question: gps_q12.png" id="102" name="Google Shape;102;p14"/>
          <p:cNvPicPr preferRelativeResize="0"/>
          <p:nvPr/>
        </p:nvPicPr>
        <p:blipFill rotWithShape="1">
          <a:blip r:embed="rId4">
            <a:alphaModFix/>
          </a:blip>
          <a:srcRect b="0" l="0" r="0" t="0"/>
          <a:stretch/>
        </p:blipFill>
        <p:spPr>
          <a:xfrm>
            <a:off x="4663440" y="1188720"/>
            <a:ext cx="4023360" cy="784776"/>
          </a:xfrm>
          <a:prstGeom prst="rect">
            <a:avLst/>
          </a:prstGeom>
          <a:noFill/>
          <a:ln cap="flat" cmpd="sng" w="9525">
            <a:solidFill>
              <a:srgbClr val="BFC5DD"/>
            </a:solidFill>
            <a:prstDash val="solid"/>
            <a:round/>
            <a:headEnd len="sm" w="sm" type="none"/>
            <a:tailEnd len="sm" w="sm" type="none"/>
          </a:ln>
        </p:spPr>
      </p:pic>
      <p:sp>
        <p:nvSpPr>
          <p:cNvPr id="103" name="Google Shape;103;p14"/>
          <p:cNvSpPr/>
          <p:nvPr/>
        </p:nvSpPr>
        <p:spPr>
          <a:xfrm>
            <a:off x="4663440" y="2046648"/>
            <a:ext cx="4023360" cy="658368"/>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Answer</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Pepper (a black cat from York) hid in the back of his owner’s car for a whole night.</a:t>
            </a:r>
            <a:endParaRPr/>
          </a:p>
        </p:txBody>
      </p:sp>
      <p:pic>
        <p:nvPicPr>
          <p:cNvPr descr="2026 SATs question: gps_q41.png" id="104" name="Google Shape;104;p14"/>
          <p:cNvPicPr preferRelativeResize="0"/>
          <p:nvPr/>
        </p:nvPicPr>
        <p:blipFill rotWithShape="1">
          <a:blip r:embed="rId5">
            <a:alphaModFix/>
          </a:blip>
          <a:srcRect b="0" l="0" r="0" t="0"/>
          <a:stretch/>
        </p:blipFill>
        <p:spPr>
          <a:xfrm>
            <a:off x="4663440" y="2842176"/>
            <a:ext cx="4023360" cy="821620"/>
          </a:xfrm>
          <a:prstGeom prst="rect">
            <a:avLst/>
          </a:prstGeom>
          <a:noFill/>
          <a:ln cap="flat" cmpd="sng" w="9525">
            <a:solidFill>
              <a:srgbClr val="BFC5DD"/>
            </a:solidFill>
            <a:prstDash val="solid"/>
            <a:round/>
            <a:headEnd len="sm" w="sm" type="none"/>
            <a:tailEnd len="sm" w="sm" type="none"/>
          </a:ln>
        </p:spPr>
      </p:pic>
      <p:sp>
        <p:nvSpPr>
          <p:cNvPr id="105" name="Google Shape;105;p14"/>
          <p:cNvSpPr/>
          <p:nvPr/>
        </p:nvSpPr>
        <p:spPr>
          <a:xfrm>
            <a:off x="4663440" y="3736948"/>
            <a:ext cx="4023360" cy="658368"/>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Answer</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Pollution is harming the trees.  (“Pollution harms the trees.” is also accepted.)</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5"/>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Grammar, Punctuation and Spelling: Paper 2 (spelling)</a:t>
            </a:r>
            <a:endParaRPr b="1">
              <a:latin typeface="Nunito Sans"/>
              <a:ea typeface="Nunito Sans"/>
              <a:cs typeface="Nunito Sans"/>
              <a:sym typeface="Nunito Sans"/>
            </a:endParaRPr>
          </a:p>
        </p:txBody>
      </p:sp>
      <p:sp>
        <p:nvSpPr>
          <p:cNvPr id="111" name="Google Shape;111;p15"/>
          <p:cNvSpPr txBox="1"/>
          <p:nvPr>
            <p:ph idx="1" type="body"/>
          </p:nvPr>
        </p:nvSpPr>
        <p:spPr>
          <a:xfrm>
            <a:off x="311700" y="739303"/>
            <a:ext cx="8520600" cy="1019160"/>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Paper 2 is a shorter paper that focuses solely on spellings.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Example questions:  </a:t>
            </a:r>
            <a:endParaRPr>
              <a:latin typeface="Nunito Sans"/>
              <a:ea typeface="Nunito Sans"/>
              <a:cs typeface="Nunito Sans"/>
              <a:sym typeface="Nunito Sans"/>
            </a:endParaRPr>
          </a:p>
        </p:txBody>
      </p:sp>
      <p:sp>
        <p:nvSpPr>
          <p:cNvPr id="112" name="Google Shape;112;p1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descr="2026 SATs question: sp_1to4.png" id="113" name="Google Shape;113;p15"/>
          <p:cNvPicPr preferRelativeResize="0"/>
          <p:nvPr/>
        </p:nvPicPr>
        <p:blipFill rotWithShape="1">
          <a:blip r:embed="rId3">
            <a:alphaModFix/>
          </a:blip>
          <a:srcRect b="0" l="0" r="0" t="0"/>
          <a:stretch/>
        </p:blipFill>
        <p:spPr>
          <a:xfrm>
            <a:off x="457200" y="1965960"/>
            <a:ext cx="4206240" cy="1613527"/>
          </a:xfrm>
          <a:prstGeom prst="rect">
            <a:avLst/>
          </a:prstGeom>
          <a:noFill/>
          <a:ln cap="flat" cmpd="sng" w="9525">
            <a:solidFill>
              <a:srgbClr val="BFC5DD"/>
            </a:solidFill>
            <a:prstDash val="solid"/>
            <a:round/>
            <a:headEnd len="sm" w="sm" type="none"/>
            <a:tailEnd len="sm" w="sm" type="none"/>
          </a:ln>
        </p:spPr>
      </p:pic>
      <p:sp>
        <p:nvSpPr>
          <p:cNvPr id="114" name="Google Shape;114;p15"/>
          <p:cNvSpPr/>
          <p:nvPr/>
        </p:nvSpPr>
        <p:spPr>
          <a:xfrm>
            <a:off x="4937760" y="1188720"/>
            <a:ext cx="3749040" cy="3063240"/>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rgbClr val="283593"/>
                </a:solidFill>
                <a:latin typeface="Arial"/>
                <a:ea typeface="Arial"/>
                <a:cs typeface="Arial"/>
                <a:sym typeface="Arial"/>
              </a:rPr>
              <a:t>2026 spelling script (read aloud by the teacher)</a:t>
            </a:r>
            <a:endParaRPr/>
          </a:p>
          <a:p>
            <a:pPr indent="0" lvl="0" marL="0" marR="0" rtl="0" algn="l">
              <a:lnSpc>
                <a:spcPct val="100000"/>
              </a:lnSpc>
              <a:spcBef>
                <a:spcPts val="300"/>
              </a:spcBef>
              <a:spcAft>
                <a:spcPts val="0"/>
              </a:spcAft>
              <a:buClr>
                <a:srgbClr val="000000"/>
              </a:buClr>
              <a:buSzPts val="1050"/>
              <a:buFont typeface="Arial"/>
              <a:buNone/>
            </a:pPr>
            <a:r>
              <a:rPr b="1" i="0" lang="en-GB" sz="1050" u="none" cap="none" strike="noStrike">
                <a:solidFill>
                  <a:srgbClr val="212121"/>
                </a:solidFill>
                <a:latin typeface="Arial"/>
                <a:ea typeface="Arial"/>
                <a:cs typeface="Arial"/>
                <a:sym typeface="Arial"/>
              </a:rPr>
              <a:t>Spelling 1: </a:t>
            </a:r>
            <a:r>
              <a:rPr b="0" i="0" lang="en-GB" sz="1050" u="none" cap="none" strike="noStrike">
                <a:solidFill>
                  <a:srgbClr val="212121"/>
                </a:solidFill>
                <a:latin typeface="Arial"/>
                <a:ea typeface="Arial"/>
                <a:cs typeface="Arial"/>
                <a:sym typeface="Arial"/>
              </a:rPr>
              <a:t>The word is rough.</a:t>
            </a:r>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I did a </a:t>
            </a:r>
            <a:r>
              <a:rPr b="1" i="0" lang="en-GB" sz="1050" u="none" cap="none" strike="noStrike">
                <a:solidFill>
                  <a:srgbClr val="283593"/>
                </a:solidFill>
                <a:latin typeface="Arial"/>
                <a:ea typeface="Arial"/>
                <a:cs typeface="Arial"/>
                <a:sym typeface="Arial"/>
              </a:rPr>
              <a:t>rough</a:t>
            </a:r>
            <a:r>
              <a:rPr b="0" i="0" lang="en-GB" sz="1050" u="none" cap="none" strike="noStrike">
                <a:solidFill>
                  <a:srgbClr val="212121"/>
                </a:solidFill>
                <a:latin typeface="Arial"/>
                <a:ea typeface="Arial"/>
                <a:cs typeface="Arial"/>
                <a:sym typeface="Arial"/>
              </a:rPr>
              <a:t> sketch before starting my painting.</a:t>
            </a:r>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The word is rough.</a:t>
            </a:r>
            <a:endParaRPr/>
          </a:p>
          <a:p>
            <a:pPr indent="0" lvl="0" marL="0" marR="0" rtl="0" algn="l">
              <a:lnSpc>
                <a:spcPct val="100000"/>
              </a:lnSpc>
              <a:spcBef>
                <a:spcPts val="500"/>
              </a:spcBef>
              <a:spcAft>
                <a:spcPts val="0"/>
              </a:spcAft>
              <a:buClr>
                <a:srgbClr val="000000"/>
              </a:buClr>
              <a:buSzPts val="1050"/>
              <a:buFont typeface="Arial"/>
              <a:buNone/>
            </a:pPr>
            <a:r>
              <a:rPr b="1" i="0" lang="en-GB" sz="1050" u="none" cap="none" strike="noStrike">
                <a:solidFill>
                  <a:srgbClr val="212121"/>
                </a:solidFill>
                <a:latin typeface="Arial"/>
                <a:ea typeface="Arial"/>
                <a:cs typeface="Arial"/>
                <a:sym typeface="Arial"/>
              </a:rPr>
              <a:t>Spelling 2: </a:t>
            </a:r>
            <a:r>
              <a:rPr b="0" i="0" lang="en-GB" sz="1050" u="none" cap="none" strike="noStrike">
                <a:solidFill>
                  <a:srgbClr val="212121"/>
                </a:solidFill>
                <a:latin typeface="Arial"/>
                <a:ea typeface="Arial"/>
                <a:cs typeface="Arial"/>
                <a:sym typeface="Arial"/>
              </a:rPr>
              <a:t>The word is confusion.</a:t>
            </a:r>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The complicated map caused a lot of </a:t>
            </a:r>
            <a:r>
              <a:rPr b="1" i="0" lang="en-GB" sz="1050" u="none" cap="none" strike="noStrike">
                <a:solidFill>
                  <a:srgbClr val="283593"/>
                </a:solidFill>
                <a:latin typeface="Arial"/>
                <a:ea typeface="Arial"/>
                <a:cs typeface="Arial"/>
                <a:sym typeface="Arial"/>
              </a:rPr>
              <a:t>confusion</a:t>
            </a:r>
            <a:r>
              <a:rPr b="0" i="0" lang="en-GB" sz="1050" u="none" cap="none" strike="noStrike">
                <a:solidFill>
                  <a:srgbClr val="212121"/>
                </a:solidFill>
                <a:latin typeface="Arial"/>
                <a:ea typeface="Arial"/>
                <a:cs typeface="Arial"/>
                <a:sym typeface="Arial"/>
              </a:rPr>
              <a:t>.</a:t>
            </a:r>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The word is confusion.</a:t>
            </a:r>
            <a:endParaRPr/>
          </a:p>
          <a:p>
            <a:pPr indent="0" lvl="0" marL="0" marR="0" rtl="0" algn="l">
              <a:lnSpc>
                <a:spcPct val="100000"/>
              </a:lnSpc>
              <a:spcBef>
                <a:spcPts val="500"/>
              </a:spcBef>
              <a:spcAft>
                <a:spcPts val="0"/>
              </a:spcAft>
              <a:buClr>
                <a:srgbClr val="000000"/>
              </a:buClr>
              <a:buSzPts val="1050"/>
              <a:buFont typeface="Arial"/>
              <a:buNone/>
            </a:pPr>
            <a:r>
              <a:rPr b="1" i="0" lang="en-GB" sz="1050" u="none" cap="none" strike="noStrike">
                <a:solidFill>
                  <a:srgbClr val="212121"/>
                </a:solidFill>
                <a:latin typeface="Arial"/>
                <a:ea typeface="Arial"/>
                <a:cs typeface="Arial"/>
                <a:sym typeface="Arial"/>
              </a:rPr>
              <a:t>Spelling 3: </a:t>
            </a:r>
            <a:r>
              <a:rPr b="0" i="0" lang="en-GB" sz="1050" u="none" cap="none" strike="noStrike">
                <a:solidFill>
                  <a:srgbClr val="212121"/>
                </a:solidFill>
                <a:latin typeface="Arial"/>
                <a:ea typeface="Arial"/>
                <a:cs typeface="Arial"/>
                <a:sym typeface="Arial"/>
              </a:rPr>
              <a:t>The word is flour.</a:t>
            </a:r>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We used plain </a:t>
            </a:r>
            <a:r>
              <a:rPr b="1" i="0" lang="en-GB" sz="1050" u="none" cap="none" strike="noStrike">
                <a:solidFill>
                  <a:srgbClr val="283593"/>
                </a:solidFill>
                <a:latin typeface="Arial"/>
                <a:ea typeface="Arial"/>
                <a:cs typeface="Arial"/>
                <a:sym typeface="Arial"/>
              </a:rPr>
              <a:t>flour</a:t>
            </a:r>
            <a:r>
              <a:rPr b="0" i="0" lang="en-GB" sz="1050" u="none" cap="none" strike="noStrike">
                <a:solidFill>
                  <a:srgbClr val="212121"/>
                </a:solidFill>
                <a:latin typeface="Arial"/>
                <a:ea typeface="Arial"/>
                <a:cs typeface="Arial"/>
                <a:sym typeface="Arial"/>
              </a:rPr>
              <a:t> to make bread.</a:t>
            </a:r>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The word is flour.</a:t>
            </a:r>
            <a:endParaRPr/>
          </a:p>
          <a:p>
            <a:pPr indent="0" lvl="0" marL="0" marR="0" rtl="0" algn="l">
              <a:lnSpc>
                <a:spcPct val="100000"/>
              </a:lnSpc>
              <a:spcBef>
                <a:spcPts val="500"/>
              </a:spcBef>
              <a:spcAft>
                <a:spcPts val="0"/>
              </a:spcAft>
              <a:buClr>
                <a:srgbClr val="000000"/>
              </a:buClr>
              <a:buSzPts val="1050"/>
              <a:buFont typeface="Arial"/>
              <a:buNone/>
            </a:pPr>
            <a:r>
              <a:rPr b="1" i="0" lang="en-GB" sz="1050" u="none" cap="none" strike="noStrike">
                <a:solidFill>
                  <a:srgbClr val="212121"/>
                </a:solidFill>
                <a:latin typeface="Arial"/>
                <a:ea typeface="Arial"/>
                <a:cs typeface="Arial"/>
                <a:sym typeface="Arial"/>
              </a:rPr>
              <a:t>Spelling 4: </a:t>
            </a:r>
            <a:r>
              <a:rPr b="0" i="0" lang="en-GB" sz="1050" u="none" cap="none" strike="noStrike">
                <a:solidFill>
                  <a:srgbClr val="212121"/>
                </a:solidFill>
                <a:latin typeface="Arial"/>
                <a:ea typeface="Arial"/>
                <a:cs typeface="Arial"/>
                <a:sym typeface="Arial"/>
              </a:rPr>
              <a:t>The word is impossible.</a:t>
            </a:r>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The joke was so funny that it was </a:t>
            </a:r>
            <a:r>
              <a:rPr b="1" i="0" lang="en-GB" sz="1050" u="none" cap="none" strike="noStrike">
                <a:solidFill>
                  <a:srgbClr val="283593"/>
                </a:solidFill>
                <a:latin typeface="Arial"/>
                <a:ea typeface="Arial"/>
                <a:cs typeface="Arial"/>
                <a:sym typeface="Arial"/>
              </a:rPr>
              <a:t>impossible</a:t>
            </a:r>
            <a:r>
              <a:rPr b="0" i="0" lang="en-GB" sz="1050" u="none" cap="none" strike="noStrike">
                <a:solidFill>
                  <a:srgbClr val="212121"/>
                </a:solidFill>
                <a:latin typeface="Arial"/>
                <a:ea typeface="Arial"/>
                <a:cs typeface="Arial"/>
                <a:sym typeface="Arial"/>
              </a:rPr>
              <a:t> not to laugh.</a:t>
            </a:r>
            <a:endParaRPr/>
          </a:p>
          <a:p>
            <a:pPr indent="0" lvl="0" marL="0" marR="0" rtl="0" algn="l">
              <a:lnSpc>
                <a:spcPct val="100000"/>
              </a:lnSpc>
              <a:spcBef>
                <a:spcPts val="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The word is impossible.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16"/>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Reading: Tuesday 11</a:t>
            </a:r>
            <a:r>
              <a:rPr b="1" baseline="30000" lang="en-GB">
                <a:latin typeface="Nunito Sans"/>
                <a:ea typeface="Nunito Sans"/>
                <a:cs typeface="Nunito Sans"/>
                <a:sym typeface="Nunito Sans"/>
              </a:rPr>
              <a:t>th</a:t>
            </a:r>
            <a:r>
              <a:rPr b="1" lang="en-GB">
                <a:latin typeface="Nunito Sans"/>
                <a:ea typeface="Nunito Sans"/>
                <a:cs typeface="Nunito Sans"/>
                <a:sym typeface="Nunito Sans"/>
              </a:rPr>
              <a:t> May </a:t>
            </a:r>
            <a:endParaRPr b="1">
              <a:latin typeface="Nunito Sans"/>
              <a:ea typeface="Nunito Sans"/>
              <a:cs typeface="Nunito Sans"/>
              <a:sym typeface="Nunito Sans"/>
            </a:endParaRPr>
          </a:p>
        </p:txBody>
      </p:sp>
      <p:sp>
        <p:nvSpPr>
          <p:cNvPr id="120" name="Google Shape;120;p16"/>
          <p:cNvSpPr txBox="1"/>
          <p:nvPr>
            <p:ph idx="1" type="body"/>
          </p:nvPr>
        </p:nvSpPr>
        <p:spPr>
          <a:xfrm>
            <a:off x="311699" y="739302"/>
            <a:ext cx="8520601" cy="3829573"/>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There is one reading test that lasts for </a:t>
            </a:r>
            <a:r>
              <a:rPr lang="en-GB">
                <a:solidFill>
                  <a:srgbClr val="283593"/>
                </a:solidFill>
                <a:latin typeface="Nunito Sans"/>
                <a:ea typeface="Nunito Sans"/>
                <a:cs typeface="Nunito Sans"/>
                <a:sym typeface="Nunito Sans"/>
              </a:rPr>
              <a:t>60 minutes</a:t>
            </a:r>
            <a:r>
              <a:rPr lang="en-GB">
                <a:latin typeface="Nunito Sans"/>
                <a:ea typeface="Nunito Sans"/>
                <a:cs typeface="Nunito Sans"/>
                <a:sym typeface="Nunito Sans"/>
              </a:rPr>
              <a:t>.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The test is designed to measure if the children’s comprehension of age-appropriate reading material meets the national standard. There are three different set texts for children to read. These could be any combination of </a:t>
            </a:r>
            <a:r>
              <a:rPr lang="en-GB">
                <a:solidFill>
                  <a:srgbClr val="283593"/>
                </a:solidFill>
                <a:latin typeface="Nunito Sans"/>
                <a:ea typeface="Nunito Sans"/>
                <a:cs typeface="Nunito Sans"/>
                <a:sym typeface="Nunito Sans"/>
              </a:rPr>
              <a:t>non-fiction, fiction and/ or poetry</a:t>
            </a:r>
            <a:r>
              <a:rPr lang="en-GB">
                <a:latin typeface="Nunito Sans"/>
                <a:ea typeface="Nunito Sans"/>
                <a:cs typeface="Nunito Sans"/>
                <a:sym typeface="Nunito Sans"/>
              </a:rPr>
              <a:t>.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sz="1000">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The test covers the following areas (known as Content Domains):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sz="1400">
                <a:solidFill>
                  <a:srgbClr val="283593"/>
                </a:solidFill>
                <a:latin typeface="Nunito Sans"/>
                <a:ea typeface="Nunito Sans"/>
                <a:cs typeface="Nunito Sans"/>
                <a:sym typeface="Nunito Sans"/>
              </a:rPr>
              <a:t>Give/ explain the meaning of words in context;</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sz="1400">
                <a:solidFill>
                  <a:srgbClr val="283593"/>
                </a:solidFill>
                <a:latin typeface="Nunito Sans"/>
                <a:ea typeface="Nunito Sans"/>
                <a:cs typeface="Nunito Sans"/>
                <a:sym typeface="Nunito Sans"/>
              </a:rPr>
              <a:t>Retrieve and record information/ identify key details from fiction and non-fiction;</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sz="1400">
                <a:solidFill>
                  <a:srgbClr val="283593"/>
                </a:solidFill>
                <a:latin typeface="Nunito Sans"/>
                <a:ea typeface="Nunito Sans"/>
                <a:cs typeface="Nunito Sans"/>
                <a:sym typeface="Nunito Sans"/>
              </a:rPr>
              <a:t>Summarise main ideas from more than one paragraph;</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sz="1400">
                <a:solidFill>
                  <a:srgbClr val="283593"/>
                </a:solidFill>
                <a:latin typeface="Nunito Sans"/>
                <a:ea typeface="Nunito Sans"/>
                <a:cs typeface="Nunito Sans"/>
                <a:sym typeface="Nunito Sans"/>
              </a:rPr>
              <a:t>Make inferences from the text/ explain and justify inferences with evidence from the text;</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sz="1400">
                <a:solidFill>
                  <a:srgbClr val="283593"/>
                </a:solidFill>
                <a:latin typeface="Nunito Sans"/>
                <a:ea typeface="Nunito Sans"/>
                <a:cs typeface="Nunito Sans"/>
                <a:sym typeface="Nunito Sans"/>
              </a:rPr>
              <a:t>Predict what might happen from details stated and implied;</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sz="1400">
                <a:solidFill>
                  <a:srgbClr val="283593"/>
                </a:solidFill>
                <a:latin typeface="Nunito Sans"/>
                <a:ea typeface="Nunito Sans"/>
                <a:cs typeface="Nunito Sans"/>
                <a:sym typeface="Nunito Sans"/>
              </a:rPr>
              <a:t>Identify/ explain how information/ narrative content is related and contributes to meaning as a whole;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sz="1400">
                <a:solidFill>
                  <a:srgbClr val="283593"/>
                </a:solidFill>
                <a:latin typeface="Nunito Sans"/>
                <a:ea typeface="Nunito Sans"/>
                <a:cs typeface="Nunito Sans"/>
                <a:sym typeface="Nunito Sans"/>
              </a:rPr>
              <a:t>Identify/ explain how meaning is enhanced through choice of words and phrases;</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sz="1400">
                <a:solidFill>
                  <a:srgbClr val="283593"/>
                </a:solidFill>
                <a:latin typeface="Nunito Sans"/>
                <a:ea typeface="Nunito Sans"/>
                <a:cs typeface="Nunito Sans"/>
                <a:sym typeface="Nunito Sans"/>
              </a:rPr>
              <a:t>Make comparisons within the text. </a:t>
            </a:r>
            <a:endParaRPr>
              <a:latin typeface="Nunito Sans"/>
              <a:ea typeface="Nunito Sans"/>
              <a:cs typeface="Nunito Sans"/>
              <a:sym typeface="Nunito Sans"/>
            </a:endParaRPr>
          </a:p>
        </p:txBody>
      </p:sp>
      <p:sp>
        <p:nvSpPr>
          <p:cNvPr id="121" name="Google Shape;121;p1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17"/>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Reading </a:t>
            </a:r>
            <a:endParaRPr b="1">
              <a:latin typeface="Nunito Sans"/>
              <a:ea typeface="Nunito Sans"/>
              <a:cs typeface="Nunito Sans"/>
              <a:sym typeface="Nunito Sans"/>
            </a:endParaRPr>
          </a:p>
        </p:txBody>
      </p:sp>
      <p:sp>
        <p:nvSpPr>
          <p:cNvPr id="127" name="Google Shape;127;p17"/>
          <p:cNvSpPr txBox="1"/>
          <p:nvPr>
            <p:ph idx="1" type="body"/>
          </p:nvPr>
        </p:nvSpPr>
        <p:spPr>
          <a:xfrm>
            <a:off x="311699" y="739302"/>
            <a:ext cx="8520601" cy="662957"/>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The reading SATs paper requires a range of answer styles.</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Example questions:</a:t>
            </a:r>
            <a:endParaRPr>
              <a:latin typeface="Nunito Sans"/>
              <a:ea typeface="Nunito Sans"/>
              <a:cs typeface="Nunito Sans"/>
              <a:sym typeface="Nunito Sans"/>
            </a:endParaRPr>
          </a:p>
        </p:txBody>
      </p:sp>
      <p:sp>
        <p:nvSpPr>
          <p:cNvPr id="128" name="Google Shape;128;p1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descr="2026 SATs question: rd_q1.png" id="129" name="Google Shape;129;p17"/>
          <p:cNvPicPr preferRelativeResize="0"/>
          <p:nvPr/>
        </p:nvPicPr>
        <p:blipFill rotWithShape="1">
          <a:blip r:embed="rId3">
            <a:alphaModFix/>
          </a:blip>
          <a:srcRect b="0" l="0" r="0" t="0"/>
          <a:stretch/>
        </p:blipFill>
        <p:spPr>
          <a:xfrm>
            <a:off x="457200" y="1280160"/>
            <a:ext cx="3931920" cy="1722730"/>
          </a:xfrm>
          <a:prstGeom prst="rect">
            <a:avLst/>
          </a:prstGeom>
          <a:noFill/>
          <a:ln cap="flat" cmpd="sng" w="9525">
            <a:solidFill>
              <a:srgbClr val="BFC5DD"/>
            </a:solidFill>
            <a:prstDash val="solid"/>
            <a:round/>
            <a:headEnd len="sm" w="sm" type="none"/>
            <a:tailEnd len="sm" w="sm" type="none"/>
          </a:ln>
        </p:spPr>
      </p:pic>
      <p:sp>
        <p:nvSpPr>
          <p:cNvPr id="130" name="Google Shape;130;p17"/>
          <p:cNvSpPr/>
          <p:nvPr/>
        </p:nvSpPr>
        <p:spPr>
          <a:xfrm>
            <a:off x="457200" y="3140050"/>
            <a:ext cx="3931920" cy="566928"/>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Answer</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She had seen something in the leaves.  ✓</a:t>
            </a:r>
            <a:endParaRPr/>
          </a:p>
        </p:txBody>
      </p:sp>
      <p:pic>
        <p:nvPicPr>
          <p:cNvPr descr="2026 SATs question: rd_q15.png" id="131" name="Google Shape;131;p17"/>
          <p:cNvPicPr preferRelativeResize="0"/>
          <p:nvPr/>
        </p:nvPicPr>
        <p:blipFill rotWithShape="1">
          <a:blip r:embed="rId4">
            <a:alphaModFix/>
          </a:blip>
          <a:srcRect b="0" l="0" r="0" t="0"/>
          <a:stretch/>
        </p:blipFill>
        <p:spPr>
          <a:xfrm>
            <a:off x="4754880" y="1280160"/>
            <a:ext cx="3656686" cy="1693981"/>
          </a:xfrm>
          <a:prstGeom prst="rect">
            <a:avLst/>
          </a:prstGeom>
          <a:noFill/>
          <a:ln cap="flat" cmpd="sng" w="9525">
            <a:solidFill>
              <a:srgbClr val="BFC5DD"/>
            </a:solidFill>
            <a:prstDash val="solid"/>
            <a:round/>
            <a:headEnd len="sm" w="sm" type="none"/>
            <a:tailEnd len="sm" w="sm" type="none"/>
          </a:ln>
        </p:spPr>
      </p:pic>
      <p:sp>
        <p:nvSpPr>
          <p:cNvPr id="132" name="Google Shape;132;p17"/>
          <p:cNvSpPr/>
          <p:nvPr/>
        </p:nvSpPr>
        <p:spPr>
          <a:xfrm>
            <a:off x="4754880" y="3111301"/>
            <a:ext cx="3656686" cy="566928"/>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Answer</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heroes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18"/>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Reading </a:t>
            </a:r>
            <a:endParaRPr b="1">
              <a:latin typeface="Nunito Sans"/>
              <a:ea typeface="Nunito Sans"/>
              <a:cs typeface="Nunito Sans"/>
              <a:sym typeface="Nunito Sans"/>
            </a:endParaRPr>
          </a:p>
        </p:txBody>
      </p:sp>
      <p:sp>
        <p:nvSpPr>
          <p:cNvPr id="138" name="Google Shape;138;p18"/>
          <p:cNvSpPr txBox="1"/>
          <p:nvPr>
            <p:ph idx="1" type="body"/>
          </p:nvPr>
        </p:nvSpPr>
        <p:spPr>
          <a:xfrm>
            <a:off x="311699" y="739301"/>
            <a:ext cx="4230683" cy="498233"/>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Example questions:</a:t>
            </a:r>
            <a:endParaRPr>
              <a:latin typeface="Nunito Sans"/>
              <a:ea typeface="Nunito Sans"/>
              <a:cs typeface="Nunito Sans"/>
              <a:sym typeface="Nunito Sans"/>
            </a:endParaRPr>
          </a:p>
        </p:txBody>
      </p:sp>
      <p:sp>
        <p:nvSpPr>
          <p:cNvPr id="139" name="Google Shape;139;p1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descr="2026 SATs question: rd_q20.png" id="140" name="Google Shape;140;p18"/>
          <p:cNvPicPr preferRelativeResize="0"/>
          <p:nvPr/>
        </p:nvPicPr>
        <p:blipFill rotWithShape="1">
          <a:blip r:embed="rId3">
            <a:alphaModFix/>
          </a:blip>
          <a:srcRect b="0" l="0" r="0" t="0"/>
          <a:stretch/>
        </p:blipFill>
        <p:spPr>
          <a:xfrm>
            <a:off x="457200" y="1188720"/>
            <a:ext cx="4114800" cy="2209800"/>
          </a:xfrm>
          <a:prstGeom prst="rect">
            <a:avLst/>
          </a:prstGeom>
          <a:noFill/>
          <a:ln cap="flat" cmpd="sng" w="9525">
            <a:solidFill>
              <a:srgbClr val="BFC5DD"/>
            </a:solidFill>
            <a:prstDash val="solid"/>
            <a:round/>
            <a:headEnd len="sm" w="sm" type="none"/>
            <a:tailEnd len="sm" w="sm" type="none"/>
          </a:ln>
        </p:spPr>
      </p:pic>
      <p:sp>
        <p:nvSpPr>
          <p:cNvPr id="141" name="Google Shape;141;p18"/>
          <p:cNvSpPr/>
          <p:nvPr/>
        </p:nvSpPr>
        <p:spPr>
          <a:xfrm>
            <a:off x="457200" y="3508248"/>
            <a:ext cx="4114800" cy="713232"/>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How it is marked</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2 marks for all five rows correct.</a:t>
            </a:r>
            <a:endParaRPr/>
          </a:p>
          <a:p>
            <a:pPr indent="0" lvl="0" marL="0" marR="0" rtl="0" algn="l">
              <a:lnSpc>
                <a:spcPct val="100000"/>
              </a:lnSpc>
              <a:spcBef>
                <a:spcPts val="15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1 mark for three or four rows correct.</a:t>
            </a:r>
            <a:endParaRPr/>
          </a:p>
        </p:txBody>
      </p:sp>
      <p:pic>
        <p:nvPicPr>
          <p:cNvPr descr="2026 SATs question: rd_q33.png" id="142" name="Google Shape;142;p18"/>
          <p:cNvPicPr preferRelativeResize="0"/>
          <p:nvPr/>
        </p:nvPicPr>
        <p:blipFill rotWithShape="1">
          <a:blip r:embed="rId4">
            <a:alphaModFix/>
          </a:blip>
          <a:srcRect b="0" l="0" r="0" t="0"/>
          <a:stretch/>
        </p:blipFill>
        <p:spPr>
          <a:xfrm>
            <a:off x="4754880" y="1188720"/>
            <a:ext cx="3931920" cy="990181"/>
          </a:xfrm>
          <a:prstGeom prst="rect">
            <a:avLst/>
          </a:prstGeom>
          <a:noFill/>
          <a:ln cap="flat" cmpd="sng" w="9525">
            <a:solidFill>
              <a:srgbClr val="BFC5DD"/>
            </a:solidFill>
            <a:prstDash val="solid"/>
            <a:round/>
            <a:headEnd len="sm" w="sm" type="none"/>
            <a:tailEnd len="sm" w="sm" type="none"/>
          </a:ln>
        </p:spPr>
      </p:pic>
      <p:sp>
        <p:nvSpPr>
          <p:cNvPr id="143" name="Google Shape;143;p18"/>
          <p:cNvSpPr/>
          <p:nvPr/>
        </p:nvSpPr>
        <p:spPr>
          <a:xfrm>
            <a:off x="4754880" y="2316061"/>
            <a:ext cx="3931920" cy="777240"/>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Answer</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A stage or part of the journey (answers such as “a section” or “a stretch” are also accepted).</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9"/>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Reading </a:t>
            </a:r>
            <a:endParaRPr b="1">
              <a:latin typeface="Nunito Sans"/>
              <a:ea typeface="Nunito Sans"/>
              <a:cs typeface="Nunito Sans"/>
              <a:sym typeface="Nunito Sans"/>
            </a:endParaRPr>
          </a:p>
        </p:txBody>
      </p:sp>
      <p:sp>
        <p:nvSpPr>
          <p:cNvPr id="149" name="Google Shape;149;p19"/>
          <p:cNvSpPr txBox="1"/>
          <p:nvPr>
            <p:ph idx="1" type="body"/>
          </p:nvPr>
        </p:nvSpPr>
        <p:spPr>
          <a:xfrm>
            <a:off x="311699" y="739302"/>
            <a:ext cx="8520601" cy="698729"/>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Example questions:</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3 mark question</a:t>
            </a:r>
            <a:endParaRPr>
              <a:latin typeface="Nunito Sans"/>
              <a:ea typeface="Nunito Sans"/>
              <a:cs typeface="Nunito Sans"/>
              <a:sym typeface="Nunito Sans"/>
            </a:endParaRPr>
          </a:p>
        </p:txBody>
      </p:sp>
      <p:sp>
        <p:nvSpPr>
          <p:cNvPr id="150" name="Google Shape;150;p1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descr="2026 SATs question: rd_q38.png" id="151" name="Google Shape;151;p19"/>
          <p:cNvPicPr preferRelativeResize="0"/>
          <p:nvPr/>
        </p:nvPicPr>
        <p:blipFill rotWithShape="1">
          <a:blip r:embed="rId3">
            <a:alphaModFix/>
          </a:blip>
          <a:srcRect b="0" l="0" r="0" t="0"/>
          <a:stretch/>
        </p:blipFill>
        <p:spPr>
          <a:xfrm>
            <a:off x="457200" y="1645920"/>
            <a:ext cx="3386283" cy="2743200"/>
          </a:xfrm>
          <a:prstGeom prst="rect">
            <a:avLst/>
          </a:prstGeom>
          <a:noFill/>
          <a:ln cap="flat" cmpd="sng" w="9525">
            <a:solidFill>
              <a:srgbClr val="BFC5DD"/>
            </a:solidFill>
            <a:prstDash val="solid"/>
            <a:round/>
            <a:headEnd len="sm" w="sm" type="none"/>
            <a:tailEnd len="sm" w="sm" type="none"/>
          </a:ln>
        </p:spPr>
      </p:pic>
      <p:sp>
        <p:nvSpPr>
          <p:cNvPr id="152" name="Google Shape;152;p19"/>
          <p:cNvSpPr/>
          <p:nvPr/>
        </p:nvSpPr>
        <p:spPr>
          <a:xfrm>
            <a:off x="4163523" y="1645920"/>
            <a:ext cx="4523277" cy="2743200"/>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rgbClr val="283593"/>
                </a:solidFill>
                <a:latin typeface="Arial"/>
                <a:ea typeface="Arial"/>
                <a:cs typeface="Arial"/>
                <a:sym typeface="Arial"/>
              </a:rPr>
              <a:t>How it is marked</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3 marks: two acceptable impressions, at least one backed up with evidence from the text.</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2 marks: two impressions, or one impression with evidence.</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1 mark: one acceptable impression.</a:t>
            </a:r>
            <a:endParaRPr/>
          </a:p>
          <a:p>
            <a:pPr indent="0" lvl="0" marL="0" marR="0" rtl="0" algn="l">
              <a:lnSpc>
                <a:spcPct val="100000"/>
              </a:lnSpc>
              <a:spcBef>
                <a:spcPts val="500"/>
              </a:spcBef>
              <a:spcAft>
                <a:spcPts val="0"/>
              </a:spcAft>
              <a:buClr>
                <a:srgbClr val="000000"/>
              </a:buClr>
              <a:buSzPts val="1100"/>
              <a:buFont typeface="Arial"/>
              <a:buNone/>
            </a:pPr>
            <a:r>
              <a:rPr b="1" i="0" lang="en-GB" sz="1100" u="none" cap="none" strike="noStrike">
                <a:solidFill>
                  <a:srgbClr val="283593"/>
                </a:solidFill>
                <a:latin typeface="Arial"/>
                <a:ea typeface="Arial"/>
                <a:cs typeface="Arial"/>
                <a:sym typeface="Arial"/>
              </a:rPr>
              <a:t>Example answer</a:t>
            </a:r>
            <a:endParaRPr/>
          </a:p>
          <a:p>
            <a:pPr indent="0" lvl="0" marL="0" marR="0" rtl="0" algn="l">
              <a:lnSpc>
                <a:spcPct val="100000"/>
              </a:lnSpc>
              <a:spcBef>
                <a:spcPts val="200"/>
              </a:spcBef>
              <a:spcAft>
                <a:spcPts val="0"/>
              </a:spcAft>
              <a:buClr>
                <a:srgbClr val="000000"/>
              </a:buClr>
              <a:buSzPts val="1050"/>
              <a:buFont typeface="Arial"/>
              <a:buNone/>
            </a:pPr>
            <a:r>
              <a:rPr b="1" i="0" lang="en-GB" sz="1050" u="none" cap="none" strike="noStrike">
                <a:solidFill>
                  <a:srgbClr val="212121"/>
                </a:solidFill>
                <a:latin typeface="Arial"/>
                <a:ea typeface="Arial"/>
                <a:cs typeface="Arial"/>
                <a:sym typeface="Arial"/>
              </a:rPr>
              <a:t>Determined: </a:t>
            </a:r>
            <a:r>
              <a:rPr b="0" i="0" lang="en-GB" sz="1050" u="none" cap="none" strike="noStrike">
                <a:solidFill>
                  <a:srgbClr val="212121"/>
                </a:solidFill>
                <a:latin typeface="Arial"/>
                <a:ea typeface="Arial"/>
                <a:cs typeface="Arial"/>
                <a:sym typeface="Arial"/>
              </a:rPr>
              <a:t>after her accident in Hawaii, she had her plane repaired and carried on.</a:t>
            </a:r>
            <a:endParaRPr/>
          </a:p>
          <a:p>
            <a:pPr indent="0" lvl="0" marL="0" marR="0" rtl="0" algn="l">
              <a:lnSpc>
                <a:spcPct val="100000"/>
              </a:lnSpc>
              <a:spcBef>
                <a:spcPts val="200"/>
              </a:spcBef>
              <a:spcAft>
                <a:spcPts val="0"/>
              </a:spcAft>
              <a:buClr>
                <a:srgbClr val="000000"/>
              </a:buClr>
              <a:buSzPts val="1050"/>
              <a:buFont typeface="Arial"/>
              <a:buNone/>
            </a:pPr>
            <a:r>
              <a:rPr b="1" i="0" lang="en-GB" sz="1050" u="none" cap="none" strike="noStrike">
                <a:solidFill>
                  <a:srgbClr val="212121"/>
                </a:solidFill>
                <a:latin typeface="Arial"/>
                <a:ea typeface="Arial"/>
                <a:cs typeface="Arial"/>
                <a:sym typeface="Arial"/>
              </a:rPr>
              <a:t>Brave: </a:t>
            </a:r>
            <a:r>
              <a:rPr b="0" i="0" lang="en-GB" sz="1050" u="none" cap="none" strike="noStrike">
                <a:solidFill>
                  <a:srgbClr val="212121"/>
                </a:solidFill>
                <a:latin typeface="Arial"/>
                <a:ea typeface="Arial"/>
                <a:cs typeface="Arial"/>
                <a:sym typeface="Arial"/>
              </a:rPr>
              <a:t>she kept going even though the next leg of the journey was going to be “very difficult and dangerous”.</a:t>
            </a:r>
            <a:endParaRPr/>
          </a:p>
          <a:p>
            <a:pPr indent="0" lvl="0" marL="0" marR="0" rtl="0" algn="l">
              <a:lnSpc>
                <a:spcPct val="100000"/>
              </a:lnSpc>
              <a:spcBef>
                <a:spcPts val="200"/>
              </a:spcBef>
              <a:spcAft>
                <a:spcPts val="0"/>
              </a:spcAft>
              <a:buClr>
                <a:srgbClr val="000000"/>
              </a:buClr>
              <a:buSzPts val="1000"/>
              <a:buFont typeface="Arial"/>
              <a:buNone/>
            </a:pPr>
            <a:r>
              <a:rPr b="0" i="1" lang="en-GB" sz="1000" u="none" cap="none" strike="noStrike">
                <a:solidFill>
                  <a:srgbClr val="212121"/>
                </a:solidFill>
                <a:latin typeface="Arial"/>
                <a:ea typeface="Arial"/>
                <a:cs typeface="Arial"/>
                <a:sym typeface="Arial"/>
              </a:rPr>
              <a:t>Other accepted impressions include ambitious, organised and patient.</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0"/>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Reading </a:t>
            </a:r>
            <a:endParaRPr b="1">
              <a:latin typeface="Nunito Sans"/>
              <a:ea typeface="Nunito Sans"/>
              <a:cs typeface="Nunito Sans"/>
              <a:sym typeface="Nunito Sans"/>
            </a:endParaRPr>
          </a:p>
        </p:txBody>
      </p:sp>
      <p:sp>
        <p:nvSpPr>
          <p:cNvPr id="158" name="Google Shape;158;p20"/>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Since the current format of the SATs began in 2016, three types of question have made up most of the marks.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In the 2026 Reading SATs paper,</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10% of marks could be gained from answering questions involving giving and explaining the meaning of words in context;</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36% of marks could be gained from answering questions involving retrieving and recording information or identifying key details from a text;</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42% of marks could be gained from answering questions involving making inferences from a text and justifying inferences with text evidence.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Together, these made up 88% of the marks, so try focusing on them when you read at home. </a:t>
            </a:r>
            <a:endParaRPr>
              <a:latin typeface="Nunito Sans"/>
              <a:ea typeface="Nunito Sans"/>
              <a:cs typeface="Nunito Sans"/>
              <a:sym typeface="Nunito Sans"/>
            </a:endParaRPr>
          </a:p>
          <a:p>
            <a:pPr indent="-228600" lvl="0" marL="457200" rtl="0" algn="l">
              <a:lnSpc>
                <a:spcPct val="115000"/>
              </a:lnSpc>
              <a:spcBef>
                <a:spcPts val="0"/>
              </a:spcBef>
              <a:spcAft>
                <a:spcPts val="0"/>
              </a:spcAft>
              <a:buSzPts val="1800"/>
              <a:buFont typeface="Nunito"/>
              <a:buNone/>
            </a:pPr>
            <a:r>
              <a:t/>
            </a:r>
            <a:endParaRPr>
              <a:latin typeface="Nunito Sans"/>
              <a:ea typeface="Nunito Sans"/>
              <a:cs typeface="Nunito Sans"/>
              <a:sym typeface="Nunito Sans"/>
            </a:endParaRPr>
          </a:p>
        </p:txBody>
      </p:sp>
      <p:sp>
        <p:nvSpPr>
          <p:cNvPr id="159" name="Google Shape;159;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1"/>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Reading: questions to ask at home</a:t>
            </a:r>
            <a:endParaRPr b="1">
              <a:latin typeface="Nunito Sans"/>
              <a:ea typeface="Nunito Sans"/>
              <a:cs typeface="Nunito Sans"/>
              <a:sym typeface="Nunito Sans"/>
            </a:endParaRPr>
          </a:p>
        </p:txBody>
      </p:sp>
      <p:sp>
        <p:nvSpPr>
          <p:cNvPr id="165" name="Google Shape;165;p21"/>
          <p:cNvSpPr txBox="1"/>
          <p:nvPr>
            <p:ph idx="1" type="body"/>
          </p:nvPr>
        </p:nvSpPr>
        <p:spPr>
          <a:xfrm>
            <a:off x="310896" y="740664"/>
            <a:ext cx="8503920" cy="457200"/>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Try these when you read together. They match the question types worth the most marks.</a:t>
            </a:r>
            <a:endParaRPr>
              <a:latin typeface="Nunito Sans"/>
              <a:ea typeface="Nunito Sans"/>
              <a:cs typeface="Nunito Sans"/>
              <a:sym typeface="Nunito Sans"/>
            </a:endParaRPr>
          </a:p>
        </p:txBody>
      </p:sp>
      <p:sp>
        <p:nvSpPr>
          <p:cNvPr id="166" name="Google Shape;166;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
        <p:nvSpPr>
          <p:cNvPr id="167" name="Google Shape;167;p21"/>
          <p:cNvSpPr txBox="1"/>
          <p:nvPr/>
        </p:nvSpPr>
        <p:spPr>
          <a:xfrm>
            <a:off x="457200" y="1371600"/>
            <a:ext cx="2651760" cy="685800"/>
          </a:xfrm>
          <a:prstGeom prst="rect">
            <a:avLst/>
          </a:prstGeom>
          <a:solidFill>
            <a:srgbClr val="09217B"/>
          </a:solidFill>
          <a:ln>
            <a:noFill/>
          </a:ln>
        </p:spPr>
        <p:txBody>
          <a:bodyPr anchorCtr="0" anchor="ctr" bIns="137150" lIns="137150" spcFirstLastPara="1" rIns="137150" wrap="square" tIns="137150">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rgbClr val="FFFFFF"/>
                </a:solidFill>
                <a:latin typeface="Arial"/>
                <a:ea typeface="Arial"/>
                <a:cs typeface="Arial"/>
                <a:sym typeface="Arial"/>
              </a:rPr>
              <a:t>Word meaning</a:t>
            </a:r>
            <a:endParaRPr/>
          </a:p>
          <a:p>
            <a:pPr indent="0" lvl="0" marL="0" marR="0" rtl="0" algn="l">
              <a:lnSpc>
                <a:spcPct val="100000"/>
              </a:lnSpc>
              <a:spcBef>
                <a:spcPts val="100"/>
              </a:spcBef>
              <a:spcAft>
                <a:spcPts val="0"/>
              </a:spcAft>
              <a:buClr>
                <a:srgbClr val="000000"/>
              </a:buClr>
              <a:buSzPts val="1050"/>
              <a:buFont typeface="Arial"/>
              <a:buNone/>
            </a:pPr>
            <a:r>
              <a:rPr b="0" i="0" lang="en-GB" sz="1050" u="none" cap="none" strike="noStrike">
                <a:solidFill>
                  <a:srgbClr val="FFFFFF"/>
                </a:solidFill>
                <a:latin typeface="Arial"/>
                <a:ea typeface="Arial"/>
                <a:cs typeface="Arial"/>
                <a:sym typeface="Arial"/>
              </a:rPr>
              <a:t>10% of 2026 marks</a:t>
            </a:r>
            <a:endParaRPr/>
          </a:p>
        </p:txBody>
      </p:sp>
      <p:sp>
        <p:nvSpPr>
          <p:cNvPr id="168" name="Google Shape;168;p21"/>
          <p:cNvSpPr txBox="1"/>
          <p:nvPr/>
        </p:nvSpPr>
        <p:spPr>
          <a:xfrm>
            <a:off x="457200" y="2057400"/>
            <a:ext cx="2651760" cy="2011680"/>
          </a:xfrm>
          <a:prstGeom prst="rect">
            <a:avLst/>
          </a:prstGeom>
          <a:solidFill>
            <a:srgbClr val="EEF1FA"/>
          </a:solidFill>
          <a:ln>
            <a:noFill/>
          </a:ln>
        </p:spPr>
        <p:txBody>
          <a:bodyPr anchorCtr="0" anchor="t" bIns="137150" lIns="137150" spcFirstLastPara="1" rIns="137150" wrap="square" tIns="137150">
            <a:noAutofit/>
          </a:bodyPr>
          <a:lstStyle/>
          <a:p>
            <a:pPr indent="-228600" lvl="0" marL="342900" marR="0" rtl="0" algn="l">
              <a:lnSpc>
                <a:spcPct val="105000"/>
              </a:lnSpc>
              <a:spcBef>
                <a:spcPts val="0"/>
              </a:spcBef>
              <a:spcAft>
                <a:spcPts val="0"/>
              </a:spcAft>
              <a:buClr>
                <a:srgbClr val="000000"/>
              </a:buClr>
              <a:buSzPts val="1400"/>
              <a:buFont typeface="Arial"/>
              <a:buChar char="●"/>
            </a:pPr>
            <a:r>
              <a:rPr b="0" i="0" lang="en-GB" sz="1250" u="none" cap="none" strike="noStrike">
                <a:solidFill>
                  <a:srgbClr val="212121"/>
                </a:solidFill>
                <a:latin typeface="Arial"/>
                <a:ea typeface="Arial"/>
                <a:cs typeface="Arial"/>
                <a:sym typeface="Arial"/>
              </a:rPr>
              <a:t>What does this word mean?</a:t>
            </a:r>
            <a:endParaRPr/>
          </a:p>
          <a:p>
            <a:pPr indent="-228600" lvl="0" marL="342900" marR="0" rtl="0" algn="l">
              <a:lnSpc>
                <a:spcPct val="105000"/>
              </a:lnSpc>
              <a:spcBef>
                <a:spcPts val="800"/>
              </a:spcBef>
              <a:spcAft>
                <a:spcPts val="0"/>
              </a:spcAft>
              <a:buClr>
                <a:srgbClr val="000000"/>
              </a:buClr>
              <a:buSzPts val="1400"/>
              <a:buFont typeface="Arial"/>
              <a:buChar char="●"/>
            </a:pPr>
            <a:r>
              <a:rPr b="0" i="0" lang="en-GB" sz="1250" u="none" cap="none" strike="noStrike">
                <a:solidFill>
                  <a:srgbClr val="212121"/>
                </a:solidFill>
                <a:latin typeface="Arial"/>
                <a:ea typeface="Arial"/>
                <a:cs typeface="Arial"/>
                <a:sym typeface="Arial"/>
              </a:rPr>
              <a:t>Which word in this paragraph is closest in meaning to…?</a:t>
            </a:r>
            <a:endParaRPr/>
          </a:p>
          <a:p>
            <a:pPr indent="-228600" lvl="0" marL="342900" marR="0" rtl="0" algn="l">
              <a:lnSpc>
                <a:spcPct val="105000"/>
              </a:lnSpc>
              <a:spcBef>
                <a:spcPts val="800"/>
              </a:spcBef>
              <a:spcAft>
                <a:spcPts val="0"/>
              </a:spcAft>
              <a:buClr>
                <a:srgbClr val="000000"/>
              </a:buClr>
              <a:buSzPts val="1400"/>
              <a:buFont typeface="Arial"/>
              <a:buChar char="●"/>
            </a:pPr>
            <a:r>
              <a:rPr b="0" i="0" lang="en-GB" sz="1250" u="none" cap="none" strike="noStrike">
                <a:solidFill>
                  <a:srgbClr val="212121"/>
                </a:solidFill>
                <a:latin typeface="Arial"/>
                <a:ea typeface="Arial"/>
                <a:cs typeface="Arial"/>
                <a:sym typeface="Arial"/>
              </a:rPr>
              <a:t>Why do you think the author chose this word?</a:t>
            </a:r>
            <a:endParaRPr/>
          </a:p>
        </p:txBody>
      </p:sp>
      <p:sp>
        <p:nvSpPr>
          <p:cNvPr id="169" name="Google Shape;169;p21"/>
          <p:cNvSpPr txBox="1"/>
          <p:nvPr/>
        </p:nvSpPr>
        <p:spPr>
          <a:xfrm>
            <a:off x="3273552" y="1371600"/>
            <a:ext cx="2651760" cy="685800"/>
          </a:xfrm>
          <a:prstGeom prst="rect">
            <a:avLst/>
          </a:prstGeom>
          <a:solidFill>
            <a:srgbClr val="09217B"/>
          </a:solidFill>
          <a:ln>
            <a:noFill/>
          </a:ln>
        </p:spPr>
        <p:txBody>
          <a:bodyPr anchorCtr="0" anchor="ctr" bIns="137150" lIns="137150" spcFirstLastPara="1" rIns="137150" wrap="square" tIns="137150">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rgbClr val="FFFFFF"/>
                </a:solidFill>
                <a:latin typeface="Arial"/>
                <a:ea typeface="Arial"/>
                <a:cs typeface="Arial"/>
                <a:sym typeface="Arial"/>
              </a:rPr>
              <a:t>Finding information</a:t>
            </a:r>
            <a:endParaRPr/>
          </a:p>
          <a:p>
            <a:pPr indent="0" lvl="0" marL="0" marR="0" rtl="0" algn="l">
              <a:lnSpc>
                <a:spcPct val="100000"/>
              </a:lnSpc>
              <a:spcBef>
                <a:spcPts val="100"/>
              </a:spcBef>
              <a:spcAft>
                <a:spcPts val="0"/>
              </a:spcAft>
              <a:buClr>
                <a:srgbClr val="000000"/>
              </a:buClr>
              <a:buSzPts val="1050"/>
              <a:buFont typeface="Arial"/>
              <a:buNone/>
            </a:pPr>
            <a:r>
              <a:rPr b="0" i="0" lang="en-GB" sz="1050" u="none" cap="none" strike="noStrike">
                <a:solidFill>
                  <a:srgbClr val="FFFFFF"/>
                </a:solidFill>
                <a:latin typeface="Arial"/>
                <a:ea typeface="Arial"/>
                <a:cs typeface="Arial"/>
                <a:sym typeface="Arial"/>
              </a:rPr>
              <a:t>36% of 2026 marks</a:t>
            </a:r>
            <a:endParaRPr/>
          </a:p>
        </p:txBody>
      </p:sp>
      <p:sp>
        <p:nvSpPr>
          <p:cNvPr id="170" name="Google Shape;170;p21"/>
          <p:cNvSpPr txBox="1"/>
          <p:nvPr/>
        </p:nvSpPr>
        <p:spPr>
          <a:xfrm>
            <a:off x="3273552" y="2057400"/>
            <a:ext cx="2651760" cy="2011680"/>
          </a:xfrm>
          <a:prstGeom prst="rect">
            <a:avLst/>
          </a:prstGeom>
          <a:solidFill>
            <a:srgbClr val="EEF1FA"/>
          </a:solidFill>
          <a:ln>
            <a:noFill/>
          </a:ln>
        </p:spPr>
        <p:txBody>
          <a:bodyPr anchorCtr="0" anchor="t" bIns="137150" lIns="137150" spcFirstLastPara="1" rIns="137150" wrap="square" tIns="137150">
            <a:noAutofit/>
          </a:bodyPr>
          <a:lstStyle/>
          <a:p>
            <a:pPr indent="-228600" lvl="0" marL="342900" marR="0" rtl="0" algn="l">
              <a:lnSpc>
                <a:spcPct val="105000"/>
              </a:lnSpc>
              <a:spcBef>
                <a:spcPts val="0"/>
              </a:spcBef>
              <a:spcAft>
                <a:spcPts val="0"/>
              </a:spcAft>
              <a:buClr>
                <a:srgbClr val="000000"/>
              </a:buClr>
              <a:buSzPts val="1400"/>
              <a:buFont typeface="Arial"/>
              <a:buChar char="●"/>
            </a:pPr>
            <a:r>
              <a:rPr b="0" i="0" lang="en-GB" sz="1250" u="none" cap="none" strike="noStrike">
                <a:solidFill>
                  <a:srgbClr val="212121"/>
                </a:solidFill>
                <a:latin typeface="Arial"/>
                <a:ea typeface="Arial"/>
                <a:cs typeface="Arial"/>
                <a:sym typeface="Arial"/>
              </a:rPr>
              <a:t>What was [character] doing when [event] happened?</a:t>
            </a:r>
            <a:endParaRPr/>
          </a:p>
          <a:p>
            <a:pPr indent="-228600" lvl="0" marL="342900" marR="0" rtl="0" algn="l">
              <a:lnSpc>
                <a:spcPct val="105000"/>
              </a:lnSpc>
              <a:spcBef>
                <a:spcPts val="800"/>
              </a:spcBef>
              <a:spcAft>
                <a:spcPts val="0"/>
              </a:spcAft>
              <a:buClr>
                <a:srgbClr val="000000"/>
              </a:buClr>
              <a:buSzPts val="1400"/>
              <a:buFont typeface="Arial"/>
              <a:buChar char="●"/>
            </a:pPr>
            <a:r>
              <a:rPr b="0" i="0" lang="en-GB" sz="1250" u="none" cap="none" strike="noStrike">
                <a:solidFill>
                  <a:srgbClr val="212121"/>
                </a:solidFill>
                <a:latin typeface="Arial"/>
                <a:ea typeface="Arial"/>
                <a:cs typeface="Arial"/>
                <a:sym typeface="Arial"/>
              </a:rPr>
              <a:t>Is this statement true or false? Show me where it says so.</a:t>
            </a:r>
            <a:endParaRPr/>
          </a:p>
          <a:p>
            <a:pPr indent="-228600" lvl="0" marL="342900" marR="0" rtl="0" algn="l">
              <a:lnSpc>
                <a:spcPct val="105000"/>
              </a:lnSpc>
              <a:spcBef>
                <a:spcPts val="800"/>
              </a:spcBef>
              <a:spcAft>
                <a:spcPts val="0"/>
              </a:spcAft>
              <a:buClr>
                <a:srgbClr val="000000"/>
              </a:buClr>
              <a:buSzPts val="1400"/>
              <a:buFont typeface="Arial"/>
              <a:buChar char="●"/>
            </a:pPr>
            <a:r>
              <a:rPr b="0" i="0" lang="en-GB" sz="1250" u="none" cap="none" strike="noStrike">
                <a:solidFill>
                  <a:srgbClr val="212121"/>
                </a:solidFill>
                <a:latin typeface="Arial"/>
                <a:ea typeface="Arial"/>
                <a:cs typeface="Arial"/>
                <a:sym typeface="Arial"/>
              </a:rPr>
              <a:t>Where did the story take place?</a:t>
            </a:r>
            <a:endParaRPr/>
          </a:p>
        </p:txBody>
      </p:sp>
      <p:sp>
        <p:nvSpPr>
          <p:cNvPr id="171" name="Google Shape;171;p21"/>
          <p:cNvSpPr txBox="1"/>
          <p:nvPr/>
        </p:nvSpPr>
        <p:spPr>
          <a:xfrm>
            <a:off x="6089904" y="1371600"/>
            <a:ext cx="2651760" cy="685800"/>
          </a:xfrm>
          <a:prstGeom prst="rect">
            <a:avLst/>
          </a:prstGeom>
          <a:solidFill>
            <a:srgbClr val="09217B"/>
          </a:solidFill>
          <a:ln>
            <a:noFill/>
          </a:ln>
        </p:spPr>
        <p:txBody>
          <a:bodyPr anchorCtr="0" anchor="ctr" bIns="137150" lIns="137150" spcFirstLastPara="1" rIns="137150" wrap="square" tIns="137150">
            <a:noAutofit/>
          </a:bodyPr>
          <a:lstStyle/>
          <a:p>
            <a:pPr indent="0" lvl="0" marL="0" marR="0" rtl="0" algn="l">
              <a:lnSpc>
                <a:spcPct val="100000"/>
              </a:lnSpc>
              <a:spcBef>
                <a:spcPts val="0"/>
              </a:spcBef>
              <a:spcAft>
                <a:spcPts val="0"/>
              </a:spcAft>
              <a:buClr>
                <a:srgbClr val="000000"/>
              </a:buClr>
              <a:buSzPts val="1400"/>
              <a:buFont typeface="Arial"/>
              <a:buNone/>
            </a:pPr>
            <a:r>
              <a:rPr b="1" i="0" lang="en-GB" sz="1400" u="none" cap="none" strike="noStrike">
                <a:solidFill>
                  <a:srgbClr val="FFFFFF"/>
                </a:solidFill>
                <a:latin typeface="Arial"/>
                <a:ea typeface="Arial"/>
                <a:cs typeface="Arial"/>
                <a:sym typeface="Arial"/>
              </a:rPr>
              <a:t>Inference</a:t>
            </a:r>
            <a:endParaRPr/>
          </a:p>
          <a:p>
            <a:pPr indent="0" lvl="0" marL="0" marR="0" rtl="0" algn="l">
              <a:lnSpc>
                <a:spcPct val="100000"/>
              </a:lnSpc>
              <a:spcBef>
                <a:spcPts val="100"/>
              </a:spcBef>
              <a:spcAft>
                <a:spcPts val="0"/>
              </a:spcAft>
              <a:buClr>
                <a:srgbClr val="000000"/>
              </a:buClr>
              <a:buSzPts val="1050"/>
              <a:buFont typeface="Arial"/>
              <a:buNone/>
            </a:pPr>
            <a:r>
              <a:rPr b="0" i="0" lang="en-GB" sz="1050" u="none" cap="none" strike="noStrike">
                <a:solidFill>
                  <a:srgbClr val="FFFFFF"/>
                </a:solidFill>
                <a:latin typeface="Arial"/>
                <a:ea typeface="Arial"/>
                <a:cs typeface="Arial"/>
                <a:sym typeface="Arial"/>
              </a:rPr>
              <a:t>42% of 2026 marks</a:t>
            </a:r>
            <a:endParaRPr/>
          </a:p>
        </p:txBody>
      </p:sp>
      <p:sp>
        <p:nvSpPr>
          <p:cNvPr id="172" name="Google Shape;172;p21"/>
          <p:cNvSpPr txBox="1"/>
          <p:nvPr/>
        </p:nvSpPr>
        <p:spPr>
          <a:xfrm>
            <a:off x="6089904" y="2057400"/>
            <a:ext cx="2651760" cy="2011680"/>
          </a:xfrm>
          <a:prstGeom prst="rect">
            <a:avLst/>
          </a:prstGeom>
          <a:solidFill>
            <a:srgbClr val="EEF1FA"/>
          </a:solidFill>
          <a:ln>
            <a:noFill/>
          </a:ln>
        </p:spPr>
        <p:txBody>
          <a:bodyPr anchorCtr="0" anchor="t" bIns="137150" lIns="137150" spcFirstLastPara="1" rIns="137150" wrap="square" tIns="137150">
            <a:noAutofit/>
          </a:bodyPr>
          <a:lstStyle/>
          <a:p>
            <a:pPr indent="-228600" lvl="0" marL="342900" marR="0" rtl="0" algn="l">
              <a:lnSpc>
                <a:spcPct val="105000"/>
              </a:lnSpc>
              <a:spcBef>
                <a:spcPts val="0"/>
              </a:spcBef>
              <a:spcAft>
                <a:spcPts val="0"/>
              </a:spcAft>
              <a:buClr>
                <a:srgbClr val="000000"/>
              </a:buClr>
              <a:buSzPts val="1400"/>
              <a:buFont typeface="Arial"/>
              <a:buChar char="●"/>
            </a:pPr>
            <a:r>
              <a:rPr b="0" i="0" lang="en-GB" sz="1250" u="none" cap="none" strike="noStrike">
                <a:solidFill>
                  <a:srgbClr val="212121"/>
                </a:solidFill>
                <a:latin typeface="Arial"/>
                <a:ea typeface="Arial"/>
                <a:cs typeface="Arial"/>
                <a:sym typeface="Arial"/>
              </a:rPr>
              <a:t>Why do you think [character] did [event]? Can you think of another reason?</a:t>
            </a:r>
            <a:endParaRPr/>
          </a:p>
          <a:p>
            <a:pPr indent="-228600" lvl="0" marL="342900" marR="0" rtl="0" algn="l">
              <a:lnSpc>
                <a:spcPct val="105000"/>
              </a:lnSpc>
              <a:spcBef>
                <a:spcPts val="800"/>
              </a:spcBef>
              <a:spcAft>
                <a:spcPts val="0"/>
              </a:spcAft>
              <a:buClr>
                <a:srgbClr val="000000"/>
              </a:buClr>
              <a:buSzPts val="1400"/>
              <a:buFont typeface="Arial"/>
              <a:buChar char="●"/>
            </a:pPr>
            <a:r>
              <a:rPr b="0" i="0" lang="en-GB" sz="1250" u="none" cap="none" strike="noStrike">
                <a:solidFill>
                  <a:srgbClr val="212121"/>
                </a:solidFill>
                <a:latin typeface="Arial"/>
                <a:ea typeface="Arial"/>
                <a:cs typeface="Arial"/>
                <a:sym typeface="Arial"/>
              </a:rPr>
              <a:t>How do you think [character] felt? What in the text tells you that?</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2"/>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Maths: Wednesday 12</a:t>
            </a:r>
            <a:r>
              <a:rPr b="1" baseline="30000" lang="en-GB">
                <a:latin typeface="Nunito Sans"/>
                <a:ea typeface="Nunito Sans"/>
                <a:cs typeface="Nunito Sans"/>
                <a:sym typeface="Nunito Sans"/>
              </a:rPr>
              <a:t>th</a:t>
            </a:r>
            <a:r>
              <a:rPr b="1" lang="en-GB">
                <a:latin typeface="Nunito Sans"/>
                <a:ea typeface="Nunito Sans"/>
                <a:cs typeface="Nunito Sans"/>
                <a:sym typeface="Nunito Sans"/>
              </a:rPr>
              <a:t> May and Thursday 13</a:t>
            </a:r>
            <a:r>
              <a:rPr b="1" baseline="30000" lang="en-GB">
                <a:latin typeface="Nunito Sans"/>
                <a:ea typeface="Nunito Sans"/>
                <a:cs typeface="Nunito Sans"/>
                <a:sym typeface="Nunito Sans"/>
              </a:rPr>
              <a:t>th</a:t>
            </a:r>
            <a:r>
              <a:rPr b="1" lang="en-GB">
                <a:latin typeface="Nunito Sans"/>
                <a:ea typeface="Nunito Sans"/>
                <a:cs typeface="Nunito Sans"/>
                <a:sym typeface="Nunito Sans"/>
              </a:rPr>
              <a:t> May</a:t>
            </a:r>
            <a:endParaRPr b="1">
              <a:latin typeface="Nunito Sans"/>
              <a:ea typeface="Nunito Sans"/>
              <a:cs typeface="Nunito Sans"/>
              <a:sym typeface="Nunito Sans"/>
            </a:endParaRPr>
          </a:p>
        </p:txBody>
      </p:sp>
      <p:sp>
        <p:nvSpPr>
          <p:cNvPr id="178" name="Google Shape;178;p22"/>
          <p:cNvSpPr txBox="1"/>
          <p:nvPr>
            <p:ph idx="1" type="body"/>
          </p:nvPr>
        </p:nvSpPr>
        <p:spPr>
          <a:xfrm>
            <a:off x="311700" y="739302"/>
            <a:ext cx="8520600" cy="3324697"/>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The maths assessments consist of three tests.</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Paper 1: Arithmetic (30 minutes) – Wednesday 12</a:t>
            </a:r>
            <a:r>
              <a:rPr baseline="30000" lang="en-GB">
                <a:latin typeface="Nunito Sans"/>
                <a:ea typeface="Nunito Sans"/>
                <a:cs typeface="Nunito Sans"/>
                <a:sym typeface="Nunito Sans"/>
              </a:rPr>
              <a:t>th</a:t>
            </a:r>
            <a:r>
              <a:rPr lang="en-GB">
                <a:latin typeface="Nunito Sans"/>
                <a:ea typeface="Nunito Sans"/>
                <a:cs typeface="Nunito Sans"/>
                <a:sym typeface="Nunito Sans"/>
              </a:rPr>
              <a:t> May</a:t>
            </a:r>
            <a:endParaRPr>
              <a:latin typeface="Nunito Sans"/>
              <a:ea typeface="Nunito Sans"/>
              <a:cs typeface="Nunito Sans"/>
              <a:sym typeface="Nunito Sans"/>
            </a:endParaRPr>
          </a:p>
          <a:p>
            <a:pPr indent="-228600" lvl="0" marL="457200" rtl="0" algn="l">
              <a:lnSpc>
                <a:spcPct val="115000"/>
              </a:lnSpc>
              <a:spcBef>
                <a:spcPts val="0"/>
              </a:spcBef>
              <a:spcAft>
                <a:spcPts val="0"/>
              </a:spcAft>
              <a:buSzPts val="1800"/>
              <a:buFont typeface="Nunito"/>
              <a:buNone/>
            </a:pPr>
            <a:r>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Paper 2: Reasoning (40 minutes) – Wednesday 12</a:t>
            </a:r>
            <a:r>
              <a:rPr baseline="30000" lang="en-GB">
                <a:latin typeface="Nunito Sans"/>
                <a:ea typeface="Nunito Sans"/>
                <a:cs typeface="Nunito Sans"/>
                <a:sym typeface="Nunito Sans"/>
              </a:rPr>
              <a:t>th</a:t>
            </a:r>
            <a:r>
              <a:rPr lang="en-GB">
                <a:latin typeface="Nunito Sans"/>
                <a:ea typeface="Nunito Sans"/>
                <a:cs typeface="Nunito Sans"/>
                <a:sym typeface="Nunito Sans"/>
              </a:rPr>
              <a:t> May</a:t>
            </a:r>
            <a:endParaRPr>
              <a:latin typeface="Nunito Sans"/>
              <a:ea typeface="Nunito Sans"/>
              <a:cs typeface="Nunito Sans"/>
              <a:sym typeface="Nunito Sans"/>
            </a:endParaRPr>
          </a:p>
          <a:p>
            <a:pPr indent="-228600" lvl="0" marL="457200" rtl="0" algn="l">
              <a:lnSpc>
                <a:spcPct val="115000"/>
              </a:lnSpc>
              <a:spcBef>
                <a:spcPts val="0"/>
              </a:spcBef>
              <a:spcAft>
                <a:spcPts val="0"/>
              </a:spcAft>
              <a:buSzPts val="1800"/>
              <a:buFont typeface="Nunito"/>
              <a:buNone/>
            </a:pPr>
            <a:r>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Paper 3: Reasoning (40 minutes) – Thursday 13</a:t>
            </a:r>
            <a:r>
              <a:rPr baseline="30000" lang="en-GB">
                <a:latin typeface="Nunito Sans"/>
                <a:ea typeface="Nunito Sans"/>
                <a:cs typeface="Nunito Sans"/>
                <a:sym typeface="Nunito Sans"/>
              </a:rPr>
              <a:t>th</a:t>
            </a:r>
            <a:r>
              <a:rPr lang="en-GB">
                <a:latin typeface="Nunito Sans"/>
                <a:ea typeface="Nunito Sans"/>
                <a:cs typeface="Nunito Sans"/>
                <a:sym typeface="Nunito Sans"/>
              </a:rPr>
              <a:t> May</a:t>
            </a:r>
            <a:endParaRPr>
              <a:latin typeface="Nunito Sans"/>
              <a:ea typeface="Nunito Sans"/>
              <a:cs typeface="Nunito Sans"/>
              <a:sym typeface="Nunito Sans"/>
            </a:endParaRPr>
          </a:p>
        </p:txBody>
      </p:sp>
      <p:sp>
        <p:nvSpPr>
          <p:cNvPr id="179" name="Google Shape;179;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23"/>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Maths Paper 1 (Arithmetic)</a:t>
            </a:r>
            <a:endParaRPr b="1">
              <a:latin typeface="Nunito Sans"/>
              <a:ea typeface="Nunito Sans"/>
              <a:cs typeface="Nunito Sans"/>
              <a:sym typeface="Nunito Sans"/>
            </a:endParaRPr>
          </a:p>
        </p:txBody>
      </p:sp>
      <p:sp>
        <p:nvSpPr>
          <p:cNvPr id="185" name="Google Shape;185;p23"/>
          <p:cNvSpPr txBox="1"/>
          <p:nvPr>
            <p:ph idx="1" type="body"/>
          </p:nvPr>
        </p:nvSpPr>
        <p:spPr>
          <a:xfrm>
            <a:off x="311700" y="739303"/>
            <a:ext cx="8520600" cy="2105498"/>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The maths arithmetic paper has a total of </a:t>
            </a:r>
            <a:r>
              <a:rPr lang="en-GB">
                <a:solidFill>
                  <a:srgbClr val="283593"/>
                </a:solidFill>
                <a:latin typeface="Nunito Sans"/>
                <a:ea typeface="Nunito Sans"/>
                <a:cs typeface="Nunito Sans"/>
                <a:sym typeface="Nunito Sans"/>
              </a:rPr>
              <a:t>40 marks </a:t>
            </a:r>
            <a:r>
              <a:rPr lang="en-GB">
                <a:latin typeface="Nunito Sans"/>
                <a:ea typeface="Nunito Sans"/>
                <a:cs typeface="Nunito Sans"/>
                <a:sym typeface="Nunito Sans"/>
              </a:rPr>
              <a:t>and lasts for </a:t>
            </a:r>
            <a:r>
              <a:rPr lang="en-GB">
                <a:solidFill>
                  <a:srgbClr val="283593"/>
                </a:solidFill>
                <a:latin typeface="Nunito Sans"/>
                <a:ea typeface="Nunito Sans"/>
                <a:cs typeface="Nunito Sans"/>
                <a:sym typeface="Nunito Sans"/>
              </a:rPr>
              <a:t>30 minutes.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The test covers the four operations (addition, subtraction, multiplication, division, including order of operations requiring BIDMAS), percentages of amounts and calculating with decimals and fractions.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Example questions: </a:t>
            </a:r>
            <a:endParaRPr>
              <a:latin typeface="Nunito Sans"/>
              <a:ea typeface="Nunito Sans"/>
              <a:cs typeface="Nunito Sans"/>
              <a:sym typeface="Nunito Sans"/>
            </a:endParaRPr>
          </a:p>
        </p:txBody>
      </p:sp>
      <p:sp>
        <p:nvSpPr>
          <p:cNvPr id="186" name="Google Shape;186;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descr="2026 SATs question: m1_q17.png" id="187" name="Google Shape;187;p23"/>
          <p:cNvPicPr preferRelativeResize="0"/>
          <p:nvPr/>
        </p:nvPicPr>
        <p:blipFill rotWithShape="1">
          <a:blip r:embed="rId3">
            <a:alphaModFix/>
          </a:blip>
          <a:srcRect b="0" l="0" r="0" t="0"/>
          <a:stretch/>
        </p:blipFill>
        <p:spPr>
          <a:xfrm>
            <a:off x="457200" y="2514600"/>
            <a:ext cx="3108960" cy="1122759"/>
          </a:xfrm>
          <a:prstGeom prst="rect">
            <a:avLst/>
          </a:prstGeom>
          <a:noFill/>
          <a:ln cap="flat" cmpd="sng" w="9525">
            <a:solidFill>
              <a:srgbClr val="BFC5DD"/>
            </a:solidFill>
            <a:prstDash val="solid"/>
            <a:round/>
            <a:headEnd len="sm" w="sm" type="none"/>
            <a:tailEnd len="sm" w="sm" type="none"/>
          </a:ln>
        </p:spPr>
      </p:pic>
      <p:sp>
        <p:nvSpPr>
          <p:cNvPr id="188" name="Google Shape;188;p23"/>
          <p:cNvSpPr/>
          <p:nvPr/>
        </p:nvSpPr>
        <p:spPr>
          <a:xfrm>
            <a:off x="457200" y="3747087"/>
            <a:ext cx="3108960" cy="457200"/>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Answer</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125</a:t>
            </a:r>
            <a:endParaRPr/>
          </a:p>
        </p:txBody>
      </p:sp>
      <p:pic>
        <p:nvPicPr>
          <p:cNvPr descr="2026 SATs question: m1_q31.png" id="189" name="Google Shape;189;p23"/>
          <p:cNvPicPr preferRelativeResize="0"/>
          <p:nvPr/>
        </p:nvPicPr>
        <p:blipFill rotWithShape="1">
          <a:blip r:embed="rId4">
            <a:alphaModFix/>
          </a:blip>
          <a:srcRect b="0" l="0" r="0" t="0"/>
          <a:stretch/>
        </p:blipFill>
        <p:spPr>
          <a:xfrm>
            <a:off x="4206240" y="2514600"/>
            <a:ext cx="3291840" cy="1315529"/>
          </a:xfrm>
          <a:prstGeom prst="rect">
            <a:avLst/>
          </a:prstGeom>
          <a:noFill/>
          <a:ln cap="flat" cmpd="sng" w="9525">
            <a:solidFill>
              <a:srgbClr val="BFC5DD"/>
            </a:solidFill>
            <a:prstDash val="solid"/>
            <a:round/>
            <a:headEnd len="sm" w="sm" type="none"/>
            <a:tailEnd len="sm" w="sm" type="none"/>
          </a:ln>
        </p:spPr>
      </p:pic>
      <p:sp>
        <p:nvSpPr>
          <p:cNvPr id="190" name="Google Shape;190;p23"/>
          <p:cNvSpPr/>
          <p:nvPr/>
        </p:nvSpPr>
        <p:spPr>
          <a:xfrm>
            <a:off x="4206240" y="3939857"/>
            <a:ext cx="4480560" cy="457200"/>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Answer</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136 (2 marks; 1 mark can be given for a correct formal method)</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4"/>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Maths Paper 1 (Arithmetic)</a:t>
            </a:r>
            <a:endParaRPr b="1">
              <a:latin typeface="Nunito Sans"/>
              <a:ea typeface="Nunito Sans"/>
              <a:cs typeface="Nunito Sans"/>
              <a:sym typeface="Nunito Sans"/>
            </a:endParaRPr>
          </a:p>
        </p:txBody>
      </p:sp>
      <p:sp>
        <p:nvSpPr>
          <p:cNvPr id="196" name="Google Shape;196;p24"/>
          <p:cNvSpPr txBox="1"/>
          <p:nvPr>
            <p:ph idx="1" type="body"/>
          </p:nvPr>
        </p:nvSpPr>
        <p:spPr>
          <a:xfrm>
            <a:off x="311700" y="739302"/>
            <a:ext cx="8520600" cy="434777"/>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Example 1 mark questions: </a:t>
            </a:r>
            <a:endParaRPr>
              <a:latin typeface="Nunito Sans"/>
              <a:ea typeface="Nunito Sans"/>
              <a:cs typeface="Nunito Sans"/>
              <a:sym typeface="Nunito Sans"/>
            </a:endParaRPr>
          </a:p>
        </p:txBody>
      </p:sp>
      <p:sp>
        <p:nvSpPr>
          <p:cNvPr id="197" name="Google Shape;197;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descr="2026 SATs question: m1_q8.png" id="198" name="Google Shape;198;p24"/>
          <p:cNvPicPr preferRelativeResize="0"/>
          <p:nvPr/>
        </p:nvPicPr>
        <p:blipFill rotWithShape="1">
          <a:blip r:embed="rId3">
            <a:alphaModFix/>
          </a:blip>
          <a:srcRect b="0" l="0" r="0" t="0"/>
          <a:stretch/>
        </p:blipFill>
        <p:spPr>
          <a:xfrm>
            <a:off x="457200" y="1280160"/>
            <a:ext cx="3749040" cy="1384369"/>
          </a:xfrm>
          <a:prstGeom prst="rect">
            <a:avLst/>
          </a:prstGeom>
          <a:noFill/>
          <a:ln cap="flat" cmpd="sng" w="9525">
            <a:solidFill>
              <a:srgbClr val="BFC5DD"/>
            </a:solidFill>
            <a:prstDash val="solid"/>
            <a:round/>
            <a:headEnd len="sm" w="sm" type="none"/>
            <a:tailEnd len="sm" w="sm" type="none"/>
          </a:ln>
        </p:spPr>
      </p:pic>
      <p:sp>
        <p:nvSpPr>
          <p:cNvPr id="199" name="Google Shape;199;p24"/>
          <p:cNvSpPr/>
          <p:nvPr/>
        </p:nvSpPr>
        <p:spPr>
          <a:xfrm>
            <a:off x="944575" y="1667783"/>
            <a:ext cx="1874520" cy="858309"/>
          </a:xfrm>
          <a:prstGeom prst="roundRect">
            <a:avLst>
              <a:gd fmla="val 8000" name="adj"/>
            </a:avLst>
          </a:prstGeom>
          <a:noFill/>
          <a:ln>
            <a:noFill/>
          </a:ln>
        </p:spPr>
        <p:txBody>
          <a:bodyPr anchorCtr="0" anchor="t" bIns="36575" lIns="36575" spcFirstLastPara="1" rIns="36575" wrap="square" tIns="36575">
            <a:noAutofit/>
          </a:bodyPr>
          <a:lstStyle/>
          <a:p>
            <a:pPr indent="0" lvl="0" marL="0" marR="0" rtl="0" algn="l">
              <a:lnSpc>
                <a:spcPct val="100000"/>
              </a:lnSpc>
              <a:spcBef>
                <a:spcPts val="0"/>
              </a:spcBef>
              <a:spcAft>
                <a:spcPts val="0"/>
              </a:spcAft>
              <a:buClr>
                <a:srgbClr val="000000"/>
              </a:buClr>
              <a:buSzPts val="1150"/>
              <a:buFont typeface="Arial"/>
              <a:buNone/>
            </a:pPr>
            <a:r>
              <a:rPr b="0" i="0" lang="en-GB" sz="1150" u="none" cap="none" strike="noStrike">
                <a:solidFill>
                  <a:srgbClr val="283593"/>
                </a:solidFill>
                <a:latin typeface="Arial"/>
                <a:ea typeface="Arial"/>
                <a:cs typeface="Arial"/>
                <a:sym typeface="Arial"/>
              </a:rPr>
              <a:t>Known fact: 35 ÷ 5 = 7</a:t>
            </a:r>
            <a:endParaRPr/>
          </a:p>
          <a:p>
            <a:pPr indent="0" lvl="0" marL="0" marR="0" rtl="0" algn="l">
              <a:lnSpc>
                <a:spcPct val="100000"/>
              </a:lnSpc>
              <a:spcBef>
                <a:spcPts val="100"/>
              </a:spcBef>
              <a:spcAft>
                <a:spcPts val="0"/>
              </a:spcAft>
              <a:buClr>
                <a:srgbClr val="000000"/>
              </a:buClr>
              <a:buSzPts val="1150"/>
              <a:buFont typeface="Arial"/>
              <a:buNone/>
            </a:pPr>
            <a:r>
              <a:rPr b="0" i="0" lang="en-GB" sz="1150" u="none" cap="none" strike="noStrike">
                <a:solidFill>
                  <a:srgbClr val="283593"/>
                </a:solidFill>
                <a:latin typeface="Arial"/>
                <a:ea typeface="Arial"/>
                <a:cs typeface="Arial"/>
                <a:sym typeface="Arial"/>
              </a:rPr>
              <a:t>So 350 ÷ 5 = 70</a:t>
            </a:r>
            <a:endParaRPr/>
          </a:p>
        </p:txBody>
      </p:sp>
      <p:sp>
        <p:nvSpPr>
          <p:cNvPr id="200" name="Google Shape;200;p24"/>
          <p:cNvSpPr/>
          <p:nvPr/>
        </p:nvSpPr>
        <p:spPr>
          <a:xfrm>
            <a:off x="2950312" y="2297671"/>
            <a:ext cx="656082" cy="256108"/>
          </a:xfrm>
          <a:prstGeom prst="roundRect">
            <a:avLst>
              <a:gd fmla="val 8000" name="adj"/>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283593"/>
                </a:solidFill>
                <a:latin typeface="Arial"/>
                <a:ea typeface="Arial"/>
                <a:cs typeface="Arial"/>
                <a:sym typeface="Arial"/>
              </a:rPr>
              <a:t>70</a:t>
            </a:r>
            <a:endParaRPr/>
          </a:p>
        </p:txBody>
      </p:sp>
      <p:pic>
        <p:nvPicPr>
          <p:cNvPr descr="2026 SATs question: m1_q28.png" id="201" name="Google Shape;201;p24"/>
          <p:cNvPicPr preferRelativeResize="0"/>
          <p:nvPr/>
        </p:nvPicPr>
        <p:blipFill rotWithShape="1">
          <a:blip r:embed="rId4">
            <a:alphaModFix/>
          </a:blip>
          <a:srcRect b="0" l="0" r="0" t="0"/>
          <a:stretch/>
        </p:blipFill>
        <p:spPr>
          <a:xfrm>
            <a:off x="4709160" y="1280160"/>
            <a:ext cx="3749040" cy="1365498"/>
          </a:xfrm>
          <a:prstGeom prst="rect">
            <a:avLst/>
          </a:prstGeom>
          <a:noFill/>
          <a:ln cap="flat" cmpd="sng" w="9525">
            <a:solidFill>
              <a:srgbClr val="BFC5DD"/>
            </a:solidFill>
            <a:prstDash val="solid"/>
            <a:round/>
            <a:headEnd len="sm" w="sm" type="none"/>
            <a:tailEnd len="sm" w="sm" type="none"/>
          </a:ln>
        </p:spPr>
      </p:pic>
      <p:sp>
        <p:nvSpPr>
          <p:cNvPr id="202" name="Google Shape;202;p24"/>
          <p:cNvSpPr/>
          <p:nvPr/>
        </p:nvSpPr>
        <p:spPr>
          <a:xfrm>
            <a:off x="5196535" y="1662500"/>
            <a:ext cx="1874520" cy="846609"/>
          </a:xfrm>
          <a:prstGeom prst="roundRect">
            <a:avLst>
              <a:gd fmla="val 8000" name="adj"/>
            </a:avLst>
          </a:prstGeom>
          <a:noFill/>
          <a:ln>
            <a:noFill/>
          </a:ln>
        </p:spPr>
        <p:txBody>
          <a:bodyPr anchorCtr="0" anchor="t" bIns="36575" lIns="36575" spcFirstLastPara="1" rIns="36575" wrap="square" tIns="36575">
            <a:noAutofit/>
          </a:bodyPr>
          <a:lstStyle/>
          <a:p>
            <a:pPr indent="0" lvl="0" marL="0" marR="0" rtl="0" algn="l">
              <a:lnSpc>
                <a:spcPct val="100000"/>
              </a:lnSpc>
              <a:spcBef>
                <a:spcPts val="0"/>
              </a:spcBef>
              <a:spcAft>
                <a:spcPts val="0"/>
              </a:spcAft>
              <a:buClr>
                <a:srgbClr val="000000"/>
              </a:buClr>
              <a:buSzPts val="1150"/>
              <a:buFont typeface="Arial"/>
              <a:buNone/>
            </a:pPr>
            <a:r>
              <a:rPr b="0" i="0" lang="en-GB" sz="1150" u="none" cap="none" strike="noStrike">
                <a:solidFill>
                  <a:srgbClr val="283593"/>
                </a:solidFill>
                <a:latin typeface="Arial"/>
                <a:ea typeface="Arial"/>
                <a:cs typeface="Arial"/>
                <a:sym typeface="Arial"/>
              </a:rPr>
              <a:t>10% of 2,320 = 232</a:t>
            </a:r>
            <a:endParaRPr/>
          </a:p>
          <a:p>
            <a:pPr indent="0" lvl="0" marL="0" marR="0" rtl="0" algn="l">
              <a:lnSpc>
                <a:spcPct val="100000"/>
              </a:lnSpc>
              <a:spcBef>
                <a:spcPts val="100"/>
              </a:spcBef>
              <a:spcAft>
                <a:spcPts val="0"/>
              </a:spcAft>
              <a:buClr>
                <a:srgbClr val="000000"/>
              </a:buClr>
              <a:buSzPts val="1150"/>
              <a:buFont typeface="Arial"/>
              <a:buNone/>
            </a:pPr>
            <a:r>
              <a:rPr b="0" i="0" lang="en-GB" sz="1150" u="none" cap="none" strike="noStrike">
                <a:solidFill>
                  <a:srgbClr val="283593"/>
                </a:solidFill>
                <a:latin typeface="Arial"/>
                <a:ea typeface="Arial"/>
                <a:cs typeface="Arial"/>
                <a:sym typeface="Arial"/>
              </a:rPr>
              <a:t>30% = 232 × 3 = 696</a:t>
            </a:r>
            <a:endParaRPr/>
          </a:p>
        </p:txBody>
      </p:sp>
      <p:sp>
        <p:nvSpPr>
          <p:cNvPr id="203" name="Google Shape;203;p24"/>
          <p:cNvSpPr/>
          <p:nvPr/>
        </p:nvSpPr>
        <p:spPr>
          <a:xfrm>
            <a:off x="7202272" y="2283801"/>
            <a:ext cx="656082" cy="252617"/>
          </a:xfrm>
          <a:prstGeom prst="roundRect">
            <a:avLst>
              <a:gd fmla="val 8000" name="adj"/>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283593"/>
                </a:solidFill>
                <a:latin typeface="Arial"/>
                <a:ea typeface="Arial"/>
                <a:cs typeface="Arial"/>
                <a:sym typeface="Arial"/>
              </a:rPr>
              <a:t>696</a:t>
            </a:r>
            <a:endParaRPr/>
          </a:p>
        </p:txBody>
      </p:sp>
      <p:pic>
        <p:nvPicPr>
          <p:cNvPr descr="2026 SATs question: m1_q26.png" id="204" name="Google Shape;204;p24"/>
          <p:cNvPicPr preferRelativeResize="0"/>
          <p:nvPr/>
        </p:nvPicPr>
        <p:blipFill rotWithShape="1">
          <a:blip r:embed="rId5">
            <a:alphaModFix/>
          </a:blip>
          <a:srcRect b="0" l="0" r="0" t="0"/>
          <a:stretch/>
        </p:blipFill>
        <p:spPr>
          <a:xfrm>
            <a:off x="457200" y="2834640"/>
            <a:ext cx="3749040" cy="1350479"/>
          </a:xfrm>
          <a:prstGeom prst="rect">
            <a:avLst/>
          </a:prstGeom>
          <a:noFill/>
          <a:ln cap="flat" cmpd="sng" w="9525">
            <a:solidFill>
              <a:srgbClr val="BFC5DD"/>
            </a:solidFill>
            <a:prstDash val="solid"/>
            <a:round/>
            <a:headEnd len="sm" w="sm" type="none"/>
            <a:tailEnd len="sm" w="sm" type="none"/>
          </a:ln>
        </p:spPr>
      </p:pic>
      <p:sp>
        <p:nvSpPr>
          <p:cNvPr id="205" name="Google Shape;205;p24"/>
          <p:cNvSpPr/>
          <p:nvPr/>
        </p:nvSpPr>
        <p:spPr>
          <a:xfrm>
            <a:off x="944575" y="3212774"/>
            <a:ext cx="1874520" cy="837297"/>
          </a:xfrm>
          <a:prstGeom prst="roundRect">
            <a:avLst>
              <a:gd fmla="val 8000" name="adj"/>
            </a:avLst>
          </a:prstGeom>
          <a:noFill/>
          <a:ln>
            <a:noFill/>
          </a:ln>
        </p:spPr>
        <p:txBody>
          <a:bodyPr anchorCtr="0" anchor="t" bIns="36575" lIns="36575" spcFirstLastPara="1" rIns="36575" wrap="square" tIns="36575">
            <a:noAutofit/>
          </a:bodyPr>
          <a:lstStyle/>
          <a:p>
            <a:pPr indent="0" lvl="0" marL="0" marR="0" rtl="0" algn="l">
              <a:lnSpc>
                <a:spcPct val="100000"/>
              </a:lnSpc>
              <a:spcBef>
                <a:spcPts val="0"/>
              </a:spcBef>
              <a:spcAft>
                <a:spcPts val="0"/>
              </a:spcAft>
              <a:buClr>
                <a:srgbClr val="000000"/>
              </a:buClr>
              <a:buSzPts val="1150"/>
              <a:buFont typeface="Arial"/>
              <a:buNone/>
            </a:pPr>
            <a:r>
              <a:rPr b="0" i="0" lang="en-GB" sz="1150" u="none" cap="none" strike="noStrike">
                <a:solidFill>
                  <a:srgbClr val="283593"/>
                </a:solidFill>
                <a:latin typeface="Arial"/>
                <a:ea typeface="Arial"/>
                <a:cs typeface="Arial"/>
                <a:sym typeface="Arial"/>
              </a:rPr>
              <a:t>¾ ÷ 3 = ¾ × ⅓</a:t>
            </a:r>
            <a:endParaRPr/>
          </a:p>
          <a:p>
            <a:pPr indent="0" lvl="0" marL="0" marR="0" rtl="0" algn="l">
              <a:lnSpc>
                <a:spcPct val="100000"/>
              </a:lnSpc>
              <a:spcBef>
                <a:spcPts val="100"/>
              </a:spcBef>
              <a:spcAft>
                <a:spcPts val="0"/>
              </a:spcAft>
              <a:buClr>
                <a:srgbClr val="000000"/>
              </a:buClr>
              <a:buSzPts val="1150"/>
              <a:buFont typeface="Arial"/>
              <a:buNone/>
            </a:pPr>
            <a:r>
              <a:rPr b="0" i="0" lang="en-GB" sz="1150" u="none" cap="none" strike="noStrike">
                <a:solidFill>
                  <a:srgbClr val="283593"/>
                </a:solidFill>
                <a:latin typeface="Arial"/>
                <a:ea typeface="Arial"/>
                <a:cs typeface="Arial"/>
                <a:sym typeface="Arial"/>
              </a:rPr>
              <a:t>= 3/12 = ¼</a:t>
            </a:r>
            <a:endParaRPr/>
          </a:p>
        </p:txBody>
      </p:sp>
      <p:sp>
        <p:nvSpPr>
          <p:cNvPr id="206" name="Google Shape;206;p24"/>
          <p:cNvSpPr/>
          <p:nvPr/>
        </p:nvSpPr>
        <p:spPr>
          <a:xfrm>
            <a:off x="2950312" y="3827242"/>
            <a:ext cx="656082" cy="249839"/>
          </a:xfrm>
          <a:prstGeom prst="roundRect">
            <a:avLst>
              <a:gd fmla="val 8000" name="adj"/>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283593"/>
                </a:solidFill>
                <a:latin typeface="Arial"/>
                <a:ea typeface="Arial"/>
                <a:cs typeface="Arial"/>
                <a:sym typeface="Arial"/>
              </a:rPr>
              <a:t>¼</a:t>
            </a:r>
            <a:endParaRPr/>
          </a:p>
        </p:txBody>
      </p:sp>
      <p:pic>
        <p:nvPicPr>
          <p:cNvPr descr="2026 SATs question: m1_q36.png" id="207" name="Google Shape;207;p24"/>
          <p:cNvPicPr preferRelativeResize="0"/>
          <p:nvPr/>
        </p:nvPicPr>
        <p:blipFill rotWithShape="1">
          <a:blip r:embed="rId6">
            <a:alphaModFix/>
          </a:blip>
          <a:srcRect b="0" l="0" r="0" t="0"/>
          <a:stretch/>
        </p:blipFill>
        <p:spPr>
          <a:xfrm>
            <a:off x="4709160" y="2834640"/>
            <a:ext cx="3749040" cy="1353915"/>
          </a:xfrm>
          <a:prstGeom prst="rect">
            <a:avLst/>
          </a:prstGeom>
          <a:noFill/>
          <a:ln cap="flat" cmpd="sng" w="9525">
            <a:solidFill>
              <a:srgbClr val="BFC5DD"/>
            </a:solidFill>
            <a:prstDash val="solid"/>
            <a:round/>
            <a:headEnd len="sm" w="sm" type="none"/>
            <a:tailEnd len="sm" w="sm" type="none"/>
          </a:ln>
        </p:spPr>
      </p:pic>
      <p:sp>
        <p:nvSpPr>
          <p:cNvPr id="208" name="Google Shape;208;p24"/>
          <p:cNvSpPr/>
          <p:nvPr/>
        </p:nvSpPr>
        <p:spPr>
          <a:xfrm>
            <a:off x="5196535" y="3213736"/>
            <a:ext cx="1874520" cy="839428"/>
          </a:xfrm>
          <a:prstGeom prst="roundRect">
            <a:avLst>
              <a:gd fmla="val 8000" name="adj"/>
            </a:avLst>
          </a:prstGeom>
          <a:noFill/>
          <a:ln>
            <a:noFill/>
          </a:ln>
        </p:spPr>
        <p:txBody>
          <a:bodyPr anchorCtr="0" anchor="t" bIns="36575" lIns="36575" spcFirstLastPara="1" rIns="36575" wrap="square" tIns="36575">
            <a:noAutofit/>
          </a:bodyPr>
          <a:lstStyle/>
          <a:p>
            <a:pPr indent="0" lvl="0" marL="0" marR="0" rtl="0" algn="l">
              <a:lnSpc>
                <a:spcPct val="100000"/>
              </a:lnSpc>
              <a:spcBef>
                <a:spcPts val="0"/>
              </a:spcBef>
              <a:spcAft>
                <a:spcPts val="0"/>
              </a:spcAft>
              <a:buClr>
                <a:srgbClr val="000000"/>
              </a:buClr>
              <a:buSzPts val="1150"/>
              <a:buFont typeface="Arial"/>
              <a:buNone/>
            </a:pPr>
            <a:r>
              <a:rPr b="0" i="0" lang="en-GB" sz="1150" u="none" cap="none" strike="noStrike">
                <a:solidFill>
                  <a:srgbClr val="283593"/>
                </a:solidFill>
                <a:latin typeface="Arial"/>
                <a:ea typeface="Arial"/>
                <a:cs typeface="Arial"/>
                <a:sym typeface="Arial"/>
              </a:rPr>
              <a:t>2 × 70 = 140</a:t>
            </a:r>
            <a:endParaRPr/>
          </a:p>
          <a:p>
            <a:pPr indent="0" lvl="0" marL="0" marR="0" rtl="0" algn="l">
              <a:lnSpc>
                <a:spcPct val="100000"/>
              </a:lnSpc>
              <a:spcBef>
                <a:spcPts val="100"/>
              </a:spcBef>
              <a:spcAft>
                <a:spcPts val="0"/>
              </a:spcAft>
              <a:buClr>
                <a:srgbClr val="000000"/>
              </a:buClr>
              <a:buSzPts val="1150"/>
              <a:buFont typeface="Arial"/>
              <a:buNone/>
            </a:pPr>
            <a:r>
              <a:rPr b="0" i="0" lang="en-GB" sz="1150" u="none" cap="none" strike="noStrike">
                <a:solidFill>
                  <a:srgbClr val="283593"/>
                </a:solidFill>
                <a:latin typeface="Arial"/>
                <a:ea typeface="Arial"/>
                <a:cs typeface="Arial"/>
                <a:sym typeface="Arial"/>
              </a:rPr>
              <a:t>½ × 70 = 35</a:t>
            </a:r>
            <a:endParaRPr/>
          </a:p>
          <a:p>
            <a:pPr indent="0" lvl="0" marL="0" marR="0" rtl="0" algn="l">
              <a:lnSpc>
                <a:spcPct val="100000"/>
              </a:lnSpc>
              <a:spcBef>
                <a:spcPts val="100"/>
              </a:spcBef>
              <a:spcAft>
                <a:spcPts val="0"/>
              </a:spcAft>
              <a:buClr>
                <a:srgbClr val="000000"/>
              </a:buClr>
              <a:buSzPts val="1150"/>
              <a:buFont typeface="Arial"/>
              <a:buNone/>
            </a:pPr>
            <a:r>
              <a:rPr b="0" i="0" lang="en-GB" sz="1150" u="none" cap="none" strike="noStrike">
                <a:solidFill>
                  <a:srgbClr val="283593"/>
                </a:solidFill>
                <a:latin typeface="Arial"/>
                <a:ea typeface="Arial"/>
                <a:cs typeface="Arial"/>
                <a:sym typeface="Arial"/>
              </a:rPr>
              <a:t>140 + 35 = 175</a:t>
            </a:r>
            <a:endParaRPr/>
          </a:p>
        </p:txBody>
      </p:sp>
      <p:sp>
        <p:nvSpPr>
          <p:cNvPr id="209" name="Google Shape;209;p24"/>
          <p:cNvSpPr/>
          <p:nvPr/>
        </p:nvSpPr>
        <p:spPr>
          <a:xfrm>
            <a:off x="7202272" y="3829768"/>
            <a:ext cx="656082" cy="250474"/>
          </a:xfrm>
          <a:prstGeom prst="roundRect">
            <a:avLst>
              <a:gd fmla="val 8000" name="adj"/>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1100"/>
              <a:buFont typeface="Arial"/>
              <a:buNone/>
            </a:pPr>
            <a:r>
              <a:rPr b="1" i="0" lang="en-GB" sz="1100" u="none" cap="none" strike="noStrike">
                <a:solidFill>
                  <a:srgbClr val="283593"/>
                </a:solidFill>
                <a:latin typeface="Arial"/>
                <a:ea typeface="Arial"/>
                <a:cs typeface="Arial"/>
                <a:sym typeface="Arial"/>
              </a:rPr>
              <a:t>175</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5"/>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Maths Paper 1 (Arithmetic)</a:t>
            </a:r>
            <a:endParaRPr b="1">
              <a:latin typeface="Nunito Sans"/>
              <a:ea typeface="Nunito Sans"/>
              <a:cs typeface="Nunito Sans"/>
              <a:sym typeface="Nunito Sans"/>
            </a:endParaRPr>
          </a:p>
        </p:txBody>
      </p:sp>
      <p:sp>
        <p:nvSpPr>
          <p:cNvPr id="215" name="Google Shape;215;p25"/>
          <p:cNvSpPr txBox="1"/>
          <p:nvPr>
            <p:ph idx="1" type="body"/>
          </p:nvPr>
        </p:nvSpPr>
        <p:spPr>
          <a:xfrm>
            <a:off x="311700" y="739302"/>
            <a:ext cx="8520600" cy="434777"/>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Example 2 mark question: </a:t>
            </a:r>
            <a:endParaRPr>
              <a:latin typeface="Nunito Sans"/>
              <a:ea typeface="Nunito Sans"/>
              <a:cs typeface="Nunito Sans"/>
              <a:sym typeface="Nunito Sans"/>
            </a:endParaRPr>
          </a:p>
        </p:txBody>
      </p:sp>
      <p:sp>
        <p:nvSpPr>
          <p:cNvPr id="216" name="Google Shape;216;p2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descr="2026 SATs question: m1_q27.png" id="217" name="Google Shape;217;p25"/>
          <p:cNvPicPr preferRelativeResize="0"/>
          <p:nvPr/>
        </p:nvPicPr>
        <p:blipFill rotWithShape="1">
          <a:blip r:embed="rId3">
            <a:alphaModFix/>
          </a:blip>
          <a:srcRect b="0" l="0" r="0" t="0"/>
          <a:stretch/>
        </p:blipFill>
        <p:spPr>
          <a:xfrm>
            <a:off x="457200" y="1280160"/>
            <a:ext cx="4389120" cy="1754039"/>
          </a:xfrm>
          <a:prstGeom prst="rect">
            <a:avLst/>
          </a:prstGeom>
          <a:noFill/>
          <a:ln cap="flat" cmpd="sng" w="9525">
            <a:solidFill>
              <a:srgbClr val="BFC5DD"/>
            </a:solidFill>
            <a:prstDash val="solid"/>
            <a:round/>
            <a:headEnd len="sm" w="sm" type="none"/>
            <a:tailEnd len="sm" w="sm" type="none"/>
          </a:ln>
        </p:spPr>
      </p:pic>
      <p:sp>
        <p:nvSpPr>
          <p:cNvPr id="218" name="Google Shape;218;p25"/>
          <p:cNvSpPr/>
          <p:nvPr/>
        </p:nvSpPr>
        <p:spPr>
          <a:xfrm>
            <a:off x="5120640" y="1280160"/>
            <a:ext cx="3566160" cy="2788920"/>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rgbClr val="283593"/>
                </a:solidFill>
                <a:latin typeface="Arial"/>
                <a:ea typeface="Arial"/>
                <a:cs typeface="Arial"/>
                <a:sym typeface="Arial"/>
              </a:rPr>
              <a:t>Worked answer (formal written method)</a:t>
            </a:r>
            <a:endParaRPr/>
          </a:p>
          <a:p>
            <a:pPr indent="0" lvl="0" marL="0" marR="0" rtl="0" algn="l">
              <a:lnSpc>
                <a:spcPct val="100000"/>
              </a:lnSpc>
              <a:spcBef>
                <a:spcPts val="300"/>
              </a:spcBef>
              <a:spcAft>
                <a:spcPts val="0"/>
              </a:spcAft>
              <a:buClr>
                <a:srgbClr val="000000"/>
              </a:buClr>
              <a:buSzPts val="1200"/>
              <a:buFont typeface="Arial"/>
              <a:buNone/>
            </a:pPr>
            <a:r>
              <a:rPr b="0" i="0" lang="en-GB" sz="1200" u="none" cap="none" strike="noStrike">
                <a:solidFill>
                  <a:srgbClr val="212121"/>
                </a:solidFill>
                <a:latin typeface="Courier New"/>
                <a:ea typeface="Courier New"/>
                <a:cs typeface="Courier New"/>
                <a:sym typeface="Courier New"/>
              </a:rPr>
              <a:t>      6 7 1 5</a:t>
            </a:r>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212121"/>
                </a:solidFill>
                <a:latin typeface="Courier New"/>
                <a:ea typeface="Courier New"/>
                <a:cs typeface="Courier New"/>
                <a:sym typeface="Courier New"/>
              </a:rPr>
              <a:t>  ×       5 4</a:t>
            </a:r>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212121"/>
                </a:solidFill>
                <a:latin typeface="Courier New"/>
                <a:ea typeface="Courier New"/>
                <a:cs typeface="Courier New"/>
                <a:sym typeface="Courier New"/>
              </a:rPr>
              <a:t>  ────────────</a:t>
            </a:r>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212121"/>
                </a:solidFill>
                <a:latin typeface="Courier New"/>
                <a:ea typeface="Courier New"/>
                <a:cs typeface="Courier New"/>
                <a:sym typeface="Courier New"/>
              </a:rPr>
              <a:t>    2 6 8 6 0   (6,715 × 4)</a:t>
            </a:r>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212121"/>
                </a:solidFill>
                <a:latin typeface="Courier New"/>
                <a:ea typeface="Courier New"/>
                <a:cs typeface="Courier New"/>
                <a:sym typeface="Courier New"/>
              </a:rPr>
              <a:t>  3 3 5 7 5 0   (6,715 × 50)</a:t>
            </a:r>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212121"/>
                </a:solidFill>
                <a:latin typeface="Courier New"/>
                <a:ea typeface="Courier New"/>
                <a:cs typeface="Courier New"/>
                <a:sym typeface="Courier New"/>
              </a:rPr>
              <a:t>  ────────────</a:t>
            </a:r>
            <a:endParaRPr/>
          </a:p>
          <a:p>
            <a:pPr indent="0" lvl="0" marL="0" marR="0" rtl="0" algn="l">
              <a:lnSpc>
                <a:spcPct val="100000"/>
              </a:lnSpc>
              <a:spcBef>
                <a:spcPts val="0"/>
              </a:spcBef>
              <a:spcAft>
                <a:spcPts val="0"/>
              </a:spcAft>
              <a:buClr>
                <a:srgbClr val="000000"/>
              </a:buClr>
              <a:buSzPts val="1200"/>
              <a:buFont typeface="Arial"/>
              <a:buNone/>
            </a:pPr>
            <a:r>
              <a:rPr b="0" i="0" lang="en-GB" sz="1200" u="none" cap="none" strike="noStrike">
                <a:solidFill>
                  <a:srgbClr val="212121"/>
                </a:solidFill>
                <a:latin typeface="Courier New"/>
                <a:ea typeface="Courier New"/>
                <a:cs typeface="Courier New"/>
                <a:sym typeface="Courier New"/>
              </a:rPr>
              <a:t>  3 6 2 6 1 0</a:t>
            </a:r>
            <a:endParaRPr/>
          </a:p>
          <a:p>
            <a:pPr indent="0" lvl="0" marL="0" marR="0" rtl="0" algn="l">
              <a:lnSpc>
                <a:spcPct val="100000"/>
              </a:lnSpc>
              <a:spcBef>
                <a:spcPts val="400"/>
              </a:spcBef>
              <a:spcAft>
                <a:spcPts val="0"/>
              </a:spcAft>
              <a:buClr>
                <a:srgbClr val="000000"/>
              </a:buClr>
              <a:buSzPts val="1150"/>
              <a:buFont typeface="Arial"/>
              <a:buNone/>
            </a:pPr>
            <a:r>
              <a:rPr b="1" i="0" lang="en-GB" sz="1150" u="none" cap="none" strike="noStrike">
                <a:solidFill>
                  <a:srgbClr val="283593"/>
                </a:solidFill>
                <a:latin typeface="Arial"/>
                <a:ea typeface="Arial"/>
                <a:cs typeface="Arial"/>
                <a:sym typeface="Arial"/>
              </a:rPr>
              <a:t>Answer: 362,610</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2 marks for the correct answer. Children may get 1 mark for showing a formal method, even with a mistake in it.</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6"/>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Maths Papers 2 and 3 (Reasoning)</a:t>
            </a:r>
            <a:endParaRPr b="1">
              <a:latin typeface="Nunito Sans"/>
              <a:ea typeface="Nunito Sans"/>
              <a:cs typeface="Nunito Sans"/>
              <a:sym typeface="Nunito Sans"/>
            </a:endParaRPr>
          </a:p>
        </p:txBody>
      </p:sp>
      <p:sp>
        <p:nvSpPr>
          <p:cNvPr id="224" name="Google Shape;224;p26"/>
          <p:cNvSpPr txBox="1"/>
          <p:nvPr>
            <p:ph idx="1" type="body"/>
          </p:nvPr>
        </p:nvSpPr>
        <p:spPr>
          <a:xfrm>
            <a:off x="311700" y="739302"/>
            <a:ext cx="8520600" cy="4074975"/>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solidFill>
                  <a:srgbClr val="283593"/>
                </a:solidFill>
                <a:latin typeface="Nunito Sans"/>
                <a:ea typeface="Nunito Sans"/>
                <a:cs typeface="Nunito Sans"/>
                <a:sym typeface="Nunito Sans"/>
              </a:rPr>
              <a:t>Paper 2 </a:t>
            </a:r>
            <a:r>
              <a:rPr lang="en-GB">
                <a:latin typeface="Nunito Sans"/>
                <a:ea typeface="Nunito Sans"/>
                <a:cs typeface="Nunito Sans"/>
                <a:sym typeface="Nunito Sans"/>
              </a:rPr>
              <a:t>will take place </a:t>
            </a:r>
            <a:r>
              <a:rPr lang="en-GB">
                <a:solidFill>
                  <a:srgbClr val="283593"/>
                </a:solidFill>
                <a:latin typeface="Nunito Sans"/>
                <a:ea typeface="Nunito Sans"/>
                <a:cs typeface="Nunito Sans"/>
                <a:sym typeface="Nunito Sans"/>
              </a:rPr>
              <a:t>on Wednesday 12</a:t>
            </a:r>
            <a:r>
              <a:rPr baseline="30000" lang="en-GB">
                <a:solidFill>
                  <a:srgbClr val="283593"/>
                </a:solidFill>
                <a:latin typeface="Nunito Sans"/>
                <a:ea typeface="Nunito Sans"/>
                <a:cs typeface="Nunito Sans"/>
                <a:sym typeface="Nunito Sans"/>
              </a:rPr>
              <a:t>th</a:t>
            </a:r>
            <a:r>
              <a:rPr lang="en-GB">
                <a:solidFill>
                  <a:srgbClr val="283593"/>
                </a:solidFill>
                <a:latin typeface="Nunito Sans"/>
                <a:ea typeface="Nunito Sans"/>
                <a:cs typeface="Nunito Sans"/>
                <a:sym typeface="Nunito Sans"/>
              </a:rPr>
              <a:t> May </a:t>
            </a:r>
            <a:r>
              <a:rPr lang="en-GB">
                <a:latin typeface="Nunito Sans"/>
                <a:ea typeface="Nunito Sans"/>
                <a:cs typeface="Nunito Sans"/>
                <a:sym typeface="Nunito Sans"/>
              </a:rPr>
              <a:t>and </a:t>
            </a:r>
            <a:r>
              <a:rPr lang="en-GB">
                <a:solidFill>
                  <a:srgbClr val="283593"/>
                </a:solidFill>
                <a:latin typeface="Nunito Sans"/>
                <a:ea typeface="Nunito Sans"/>
                <a:cs typeface="Nunito Sans"/>
                <a:sym typeface="Nunito Sans"/>
              </a:rPr>
              <a:t>paper 3 </a:t>
            </a:r>
            <a:r>
              <a:rPr lang="en-GB">
                <a:latin typeface="Nunito Sans"/>
                <a:ea typeface="Nunito Sans"/>
                <a:cs typeface="Nunito Sans"/>
                <a:sym typeface="Nunito Sans"/>
              </a:rPr>
              <a:t>will take place on </a:t>
            </a:r>
            <a:r>
              <a:rPr lang="en-GB">
                <a:solidFill>
                  <a:srgbClr val="283593"/>
                </a:solidFill>
                <a:latin typeface="Nunito Sans"/>
                <a:ea typeface="Nunito Sans"/>
                <a:cs typeface="Nunito Sans"/>
                <a:sym typeface="Nunito Sans"/>
              </a:rPr>
              <a:t>Thursday 13</a:t>
            </a:r>
            <a:r>
              <a:rPr baseline="30000" lang="en-GB">
                <a:solidFill>
                  <a:srgbClr val="283593"/>
                </a:solidFill>
                <a:latin typeface="Nunito Sans"/>
                <a:ea typeface="Nunito Sans"/>
                <a:cs typeface="Nunito Sans"/>
                <a:sym typeface="Nunito Sans"/>
              </a:rPr>
              <a:t>th</a:t>
            </a:r>
            <a:r>
              <a:rPr lang="en-GB">
                <a:solidFill>
                  <a:srgbClr val="283593"/>
                </a:solidFill>
                <a:latin typeface="Nunito Sans"/>
                <a:ea typeface="Nunito Sans"/>
                <a:cs typeface="Nunito Sans"/>
                <a:sym typeface="Nunito Sans"/>
              </a:rPr>
              <a:t> May</a:t>
            </a:r>
            <a:r>
              <a:rPr lang="en-GB">
                <a:latin typeface="Nunito Sans"/>
                <a:ea typeface="Nunito Sans"/>
                <a:cs typeface="Nunito Sans"/>
                <a:sym typeface="Nunito Sans"/>
              </a:rPr>
              <a:t>. These tests have a total of </a:t>
            </a:r>
            <a:r>
              <a:rPr lang="en-GB">
                <a:solidFill>
                  <a:srgbClr val="283593"/>
                </a:solidFill>
                <a:latin typeface="Nunito Sans"/>
                <a:ea typeface="Nunito Sans"/>
                <a:cs typeface="Nunito Sans"/>
                <a:sym typeface="Nunito Sans"/>
              </a:rPr>
              <a:t>35 marks</a:t>
            </a:r>
            <a:r>
              <a:rPr lang="en-GB">
                <a:latin typeface="Nunito Sans"/>
                <a:ea typeface="Nunito Sans"/>
                <a:cs typeface="Nunito Sans"/>
                <a:sym typeface="Nunito Sans"/>
              </a:rPr>
              <a:t> each and lasts for </a:t>
            </a:r>
            <a:r>
              <a:rPr lang="en-GB">
                <a:solidFill>
                  <a:srgbClr val="283593"/>
                </a:solidFill>
                <a:latin typeface="Nunito Sans"/>
                <a:ea typeface="Nunito Sans"/>
                <a:cs typeface="Nunito Sans"/>
                <a:sym typeface="Nunito Sans"/>
              </a:rPr>
              <a:t>40 minutes</a:t>
            </a:r>
            <a:r>
              <a:rPr lang="en-GB">
                <a:latin typeface="Nunito Sans"/>
                <a:ea typeface="Nunito Sans"/>
                <a:cs typeface="Nunito Sans"/>
                <a:sym typeface="Nunito Sans"/>
              </a:rPr>
              <a:t> each.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These papers require children to demonstrate their mathematical knowledge and skills, as well as their ability to solve problems and their mathematical reasoning. They cover a wide range of mathematical topics from key stage 2 including,</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Number and place value (including Roman numerals);</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The four operations;</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Geometry (properties of shape, position and direction);</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Statistics;</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Measurement (length, perimeter, mass, volume, time, money);</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Algebra;</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Ratio and proportion;</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Fractions, decimals and percentages. </a:t>
            </a:r>
            <a:endParaRPr>
              <a:latin typeface="Nunito Sans"/>
              <a:ea typeface="Nunito Sans"/>
              <a:cs typeface="Nunito Sans"/>
              <a:sym typeface="Nunito Sans"/>
            </a:endParaRPr>
          </a:p>
        </p:txBody>
      </p:sp>
      <p:sp>
        <p:nvSpPr>
          <p:cNvPr id="225" name="Google Shape;225;p2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7"/>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Maths Paper 2 (Reasoning)</a:t>
            </a:r>
            <a:endParaRPr b="1">
              <a:latin typeface="Nunito Sans"/>
              <a:ea typeface="Nunito Sans"/>
              <a:cs typeface="Nunito Sans"/>
              <a:sym typeface="Nunito Sans"/>
            </a:endParaRPr>
          </a:p>
        </p:txBody>
      </p:sp>
      <p:sp>
        <p:nvSpPr>
          <p:cNvPr id="231" name="Google Shape;231;p27"/>
          <p:cNvSpPr txBox="1"/>
          <p:nvPr>
            <p:ph idx="1" type="body"/>
          </p:nvPr>
        </p:nvSpPr>
        <p:spPr>
          <a:xfrm>
            <a:off x="311700" y="739303"/>
            <a:ext cx="8520600" cy="434776"/>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Example questions:</a:t>
            </a:r>
            <a:endParaRPr>
              <a:latin typeface="Nunito Sans"/>
              <a:ea typeface="Nunito Sans"/>
              <a:cs typeface="Nunito Sans"/>
              <a:sym typeface="Nunito Sans"/>
            </a:endParaRPr>
          </a:p>
        </p:txBody>
      </p:sp>
      <p:sp>
        <p:nvSpPr>
          <p:cNvPr id="232" name="Google Shape;232;p2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descr="2026 SATs question: m2_q16.png" id="233" name="Google Shape;233;p27"/>
          <p:cNvPicPr preferRelativeResize="0"/>
          <p:nvPr/>
        </p:nvPicPr>
        <p:blipFill rotWithShape="1">
          <a:blip r:embed="rId3">
            <a:alphaModFix/>
          </a:blip>
          <a:srcRect b="0" l="0" r="0" t="0"/>
          <a:stretch/>
        </p:blipFill>
        <p:spPr>
          <a:xfrm>
            <a:off x="457200" y="1188720"/>
            <a:ext cx="3931920" cy="2128723"/>
          </a:xfrm>
          <a:prstGeom prst="rect">
            <a:avLst/>
          </a:prstGeom>
          <a:noFill/>
          <a:ln cap="flat" cmpd="sng" w="9525">
            <a:solidFill>
              <a:srgbClr val="BFC5DD"/>
            </a:solidFill>
            <a:prstDash val="solid"/>
            <a:round/>
            <a:headEnd len="sm" w="sm" type="none"/>
            <a:tailEnd len="sm" w="sm" type="none"/>
          </a:ln>
        </p:spPr>
      </p:pic>
      <p:sp>
        <p:nvSpPr>
          <p:cNvPr id="234" name="Google Shape;234;p27"/>
          <p:cNvSpPr/>
          <p:nvPr/>
        </p:nvSpPr>
        <p:spPr>
          <a:xfrm>
            <a:off x="457200" y="3427171"/>
            <a:ext cx="3931920" cy="713232"/>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Answer</a:t>
            </a:r>
            <a:endParaRPr/>
          </a:p>
          <a:p>
            <a:pPr indent="0" lvl="0" marL="0" marR="0" rtl="0" algn="l">
              <a:lnSpc>
                <a:spcPct val="100000"/>
              </a:lnSpc>
              <a:spcBef>
                <a:spcPts val="200"/>
              </a:spcBef>
              <a:spcAft>
                <a:spcPts val="0"/>
              </a:spcAft>
              <a:buClr>
                <a:srgbClr val="000000"/>
              </a:buClr>
              <a:buSzPts val="1050"/>
              <a:buFont typeface="Arial"/>
              <a:buNone/>
            </a:pPr>
            <a:r>
              <a:rPr b="1" i="0" lang="en-GB" sz="1050" u="none" cap="none" strike="noStrike">
                <a:solidFill>
                  <a:srgbClr val="212121"/>
                </a:solidFill>
                <a:latin typeface="Arial"/>
                <a:ea typeface="Arial"/>
                <a:cs typeface="Arial"/>
                <a:sym typeface="Arial"/>
              </a:rPr>
              <a:t>Less than ⅔: </a:t>
            </a:r>
            <a:r>
              <a:rPr b="0" i="0" lang="en-GB" sz="1050" u="none" cap="none" strike="noStrike">
                <a:solidFill>
                  <a:srgbClr val="212121"/>
                </a:solidFill>
                <a:latin typeface="Arial"/>
                <a:ea typeface="Arial"/>
                <a:cs typeface="Arial"/>
                <a:sym typeface="Arial"/>
              </a:rPr>
              <a:t>5/9, 4/9 and 3/9</a:t>
            </a:r>
            <a:endParaRPr/>
          </a:p>
          <a:p>
            <a:pPr indent="0" lvl="0" marL="0" marR="0" rtl="0" algn="l">
              <a:lnSpc>
                <a:spcPct val="100000"/>
              </a:lnSpc>
              <a:spcBef>
                <a:spcPts val="150"/>
              </a:spcBef>
              <a:spcAft>
                <a:spcPts val="0"/>
              </a:spcAft>
              <a:buClr>
                <a:srgbClr val="000000"/>
              </a:buClr>
              <a:buSzPts val="1050"/>
              <a:buFont typeface="Arial"/>
              <a:buNone/>
            </a:pPr>
            <a:r>
              <a:rPr b="1" i="0" lang="en-GB" sz="1050" u="none" cap="none" strike="noStrike">
                <a:solidFill>
                  <a:srgbClr val="212121"/>
                </a:solidFill>
                <a:latin typeface="Arial"/>
                <a:ea typeface="Arial"/>
                <a:cs typeface="Arial"/>
                <a:sym typeface="Arial"/>
              </a:rPr>
              <a:t>Greater than ⅖: </a:t>
            </a:r>
            <a:r>
              <a:rPr b="0" i="0" lang="en-GB" sz="1050" u="none" cap="none" strike="noStrike">
                <a:solidFill>
                  <a:srgbClr val="212121"/>
                </a:solidFill>
                <a:latin typeface="Arial"/>
                <a:ea typeface="Arial"/>
                <a:cs typeface="Arial"/>
                <a:sym typeface="Arial"/>
              </a:rPr>
              <a:t>5/8, 6/8 and 4/8</a:t>
            </a:r>
            <a:endParaRPr/>
          </a:p>
        </p:txBody>
      </p:sp>
      <p:pic>
        <p:nvPicPr>
          <p:cNvPr descr="2026 SATs question: m2_q20.png" id="235" name="Google Shape;235;p27"/>
          <p:cNvPicPr preferRelativeResize="0"/>
          <p:nvPr/>
        </p:nvPicPr>
        <p:blipFill rotWithShape="1">
          <a:blip r:embed="rId4">
            <a:alphaModFix/>
          </a:blip>
          <a:srcRect b="0" l="0" r="0" t="0"/>
          <a:stretch/>
        </p:blipFill>
        <p:spPr>
          <a:xfrm>
            <a:off x="4846320" y="1188720"/>
            <a:ext cx="3302813" cy="2129286"/>
          </a:xfrm>
          <a:prstGeom prst="rect">
            <a:avLst/>
          </a:prstGeom>
          <a:noFill/>
          <a:ln cap="flat" cmpd="sng" w="9525">
            <a:solidFill>
              <a:srgbClr val="BFC5DD"/>
            </a:solidFill>
            <a:prstDash val="solid"/>
            <a:round/>
            <a:headEnd len="sm" w="sm" type="none"/>
            <a:tailEnd len="sm" w="sm" type="none"/>
          </a:ln>
        </p:spPr>
      </p:pic>
      <p:sp>
        <p:nvSpPr>
          <p:cNvPr id="236" name="Google Shape;236;p27"/>
          <p:cNvSpPr/>
          <p:nvPr/>
        </p:nvSpPr>
        <p:spPr>
          <a:xfrm>
            <a:off x="4846320" y="3427734"/>
            <a:ext cx="3840480" cy="713232"/>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Answer</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3 × 5p and 13 × 2p;   5 × 5p and 8 × 2p;   7 × 5p and 3 × 2p</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28"/>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Maths Paper 2 (Reasoning)</a:t>
            </a:r>
            <a:endParaRPr b="1">
              <a:latin typeface="Nunito Sans"/>
              <a:ea typeface="Nunito Sans"/>
              <a:cs typeface="Nunito Sans"/>
              <a:sym typeface="Nunito Sans"/>
            </a:endParaRPr>
          </a:p>
        </p:txBody>
      </p:sp>
      <p:sp>
        <p:nvSpPr>
          <p:cNvPr id="242" name="Google Shape;242;p28"/>
          <p:cNvSpPr txBox="1"/>
          <p:nvPr>
            <p:ph idx="1" type="body"/>
          </p:nvPr>
        </p:nvSpPr>
        <p:spPr>
          <a:xfrm>
            <a:off x="311700" y="739303"/>
            <a:ext cx="8520600" cy="393600"/>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Example questions:</a:t>
            </a:r>
            <a:endParaRPr>
              <a:latin typeface="Nunito Sans"/>
              <a:ea typeface="Nunito Sans"/>
              <a:cs typeface="Nunito Sans"/>
              <a:sym typeface="Nunito Sans"/>
            </a:endParaRPr>
          </a:p>
        </p:txBody>
      </p:sp>
      <p:sp>
        <p:nvSpPr>
          <p:cNvPr id="243" name="Google Shape;243;p2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descr="2026 SATs question: m2_q14.png" id="244" name="Google Shape;244;p28"/>
          <p:cNvPicPr preferRelativeResize="0"/>
          <p:nvPr/>
        </p:nvPicPr>
        <p:blipFill rotWithShape="1">
          <a:blip r:embed="rId3">
            <a:alphaModFix/>
          </a:blip>
          <a:srcRect b="0" l="0" r="0" t="0"/>
          <a:stretch/>
        </p:blipFill>
        <p:spPr>
          <a:xfrm>
            <a:off x="457200" y="1143000"/>
            <a:ext cx="4075424" cy="3154680"/>
          </a:xfrm>
          <a:prstGeom prst="rect">
            <a:avLst/>
          </a:prstGeom>
          <a:noFill/>
          <a:ln cap="flat" cmpd="sng" w="9525">
            <a:solidFill>
              <a:srgbClr val="BFC5DD"/>
            </a:solidFill>
            <a:prstDash val="solid"/>
            <a:round/>
            <a:headEnd len="sm" w="sm" type="none"/>
            <a:tailEnd len="sm" w="sm" type="none"/>
          </a:ln>
        </p:spPr>
      </p:pic>
      <p:sp>
        <p:nvSpPr>
          <p:cNvPr id="245" name="Google Shape;245;p28"/>
          <p:cNvSpPr/>
          <p:nvPr/>
        </p:nvSpPr>
        <p:spPr>
          <a:xfrm>
            <a:off x="4898384" y="1143000"/>
            <a:ext cx="3788416" cy="1874520"/>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rgbClr val="283593"/>
                </a:solidFill>
                <a:latin typeface="Arial"/>
                <a:ea typeface="Arial"/>
                <a:cs typeface="Arial"/>
                <a:sym typeface="Arial"/>
              </a:rPr>
              <a:t>Worked answer</a:t>
            </a:r>
            <a:endParaRPr/>
          </a:p>
          <a:p>
            <a:pPr indent="0" lvl="0" marL="0" marR="0" rtl="0" algn="l">
              <a:lnSpc>
                <a:spcPct val="100000"/>
              </a:lnSpc>
              <a:spcBef>
                <a:spcPts val="300"/>
              </a:spcBef>
              <a:spcAft>
                <a:spcPts val="0"/>
              </a:spcAft>
              <a:buClr>
                <a:srgbClr val="000000"/>
              </a:buClr>
              <a:buSzPts val="1150"/>
              <a:buFont typeface="Arial"/>
              <a:buNone/>
            </a:pPr>
            <a:r>
              <a:rPr b="0" i="0" lang="en-GB" sz="1150" u="none" cap="none" strike="noStrike">
                <a:solidFill>
                  <a:srgbClr val="212121"/>
                </a:solidFill>
                <a:latin typeface="Arial"/>
                <a:ea typeface="Arial"/>
                <a:cs typeface="Arial"/>
                <a:sym typeface="Arial"/>
              </a:rPr>
              <a:t>3 oranges: 3 × 36p = £1.08</a:t>
            </a:r>
            <a:endParaRPr/>
          </a:p>
          <a:p>
            <a:pPr indent="0" lvl="0" marL="0" marR="0" rtl="0" algn="l">
              <a:lnSpc>
                <a:spcPct val="100000"/>
              </a:lnSpc>
              <a:spcBef>
                <a:spcPts val="250"/>
              </a:spcBef>
              <a:spcAft>
                <a:spcPts val="0"/>
              </a:spcAft>
              <a:buClr>
                <a:srgbClr val="000000"/>
              </a:buClr>
              <a:buSzPts val="1150"/>
              <a:buFont typeface="Arial"/>
              <a:buNone/>
            </a:pPr>
            <a:r>
              <a:rPr b="0" i="0" lang="en-GB" sz="1150" u="none" cap="none" strike="noStrike">
                <a:solidFill>
                  <a:srgbClr val="212121"/>
                </a:solidFill>
                <a:latin typeface="Arial"/>
                <a:ea typeface="Arial"/>
                <a:cs typeface="Arial"/>
                <a:sym typeface="Arial"/>
              </a:rPr>
              <a:t>2 pineapples: £4.06 − £1.08 = £2.98</a:t>
            </a:r>
            <a:endParaRPr/>
          </a:p>
          <a:p>
            <a:pPr indent="0" lvl="0" marL="0" marR="0" rtl="0" algn="l">
              <a:lnSpc>
                <a:spcPct val="100000"/>
              </a:lnSpc>
              <a:spcBef>
                <a:spcPts val="250"/>
              </a:spcBef>
              <a:spcAft>
                <a:spcPts val="0"/>
              </a:spcAft>
              <a:buClr>
                <a:srgbClr val="000000"/>
              </a:buClr>
              <a:buSzPts val="1150"/>
              <a:buFont typeface="Arial"/>
              <a:buNone/>
            </a:pPr>
            <a:r>
              <a:rPr b="0" i="0" lang="en-GB" sz="1150" u="none" cap="none" strike="noStrike">
                <a:solidFill>
                  <a:srgbClr val="212121"/>
                </a:solidFill>
                <a:latin typeface="Arial"/>
                <a:ea typeface="Arial"/>
                <a:cs typeface="Arial"/>
                <a:sym typeface="Arial"/>
              </a:rPr>
              <a:t>1 pineapple: £2.98 ÷ 2 = £1.49</a:t>
            </a:r>
            <a:endParaRPr/>
          </a:p>
          <a:p>
            <a:pPr indent="0" lvl="0" marL="0" marR="0" rtl="0" algn="l">
              <a:lnSpc>
                <a:spcPct val="100000"/>
              </a:lnSpc>
              <a:spcBef>
                <a:spcPts val="450"/>
              </a:spcBef>
              <a:spcAft>
                <a:spcPts val="0"/>
              </a:spcAft>
              <a:buClr>
                <a:srgbClr val="000000"/>
              </a:buClr>
              <a:buSzPts val="1150"/>
              <a:buFont typeface="Arial"/>
              <a:buNone/>
            </a:pPr>
            <a:r>
              <a:rPr b="1" i="0" lang="en-GB" sz="1150" u="none" cap="none" strike="noStrike">
                <a:solidFill>
                  <a:srgbClr val="283593"/>
                </a:solidFill>
                <a:latin typeface="Arial"/>
                <a:ea typeface="Arial"/>
                <a:cs typeface="Arial"/>
                <a:sym typeface="Arial"/>
              </a:rPr>
              <a:t>Answer: £1.49</a:t>
            </a:r>
            <a:endParaRPr/>
          </a:p>
          <a:p>
            <a:pPr indent="0" lvl="0" marL="0" marR="0" rtl="0" algn="l">
              <a:lnSpc>
                <a:spcPct val="100000"/>
              </a:lnSpc>
              <a:spcBef>
                <a:spcPts val="3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This is a 2-mark question with a method box. Children can get 1 mark for a correct method, even if the final answer is wrong.</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9"/>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Maths Paper 3 (Reasoning)</a:t>
            </a:r>
            <a:endParaRPr b="1">
              <a:latin typeface="Nunito Sans"/>
              <a:ea typeface="Nunito Sans"/>
              <a:cs typeface="Nunito Sans"/>
              <a:sym typeface="Nunito Sans"/>
            </a:endParaRPr>
          </a:p>
        </p:txBody>
      </p:sp>
      <p:sp>
        <p:nvSpPr>
          <p:cNvPr id="251" name="Google Shape;251;p29"/>
          <p:cNvSpPr txBox="1"/>
          <p:nvPr>
            <p:ph idx="1" type="body"/>
          </p:nvPr>
        </p:nvSpPr>
        <p:spPr>
          <a:xfrm>
            <a:off x="311700" y="739302"/>
            <a:ext cx="8520600" cy="434777"/>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Example questions:</a:t>
            </a:r>
            <a:endParaRPr>
              <a:latin typeface="Nunito Sans"/>
              <a:ea typeface="Nunito Sans"/>
              <a:cs typeface="Nunito Sans"/>
              <a:sym typeface="Nunito Sans"/>
            </a:endParaRPr>
          </a:p>
        </p:txBody>
      </p:sp>
      <p:sp>
        <p:nvSpPr>
          <p:cNvPr id="252" name="Google Shape;252;p2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descr="2026 SATs question: m3_q6.png" id="253" name="Google Shape;253;p29"/>
          <p:cNvPicPr preferRelativeResize="0"/>
          <p:nvPr/>
        </p:nvPicPr>
        <p:blipFill rotWithShape="1">
          <a:blip r:embed="rId3">
            <a:alphaModFix/>
          </a:blip>
          <a:srcRect b="0" l="0" r="0" t="0"/>
          <a:stretch/>
        </p:blipFill>
        <p:spPr>
          <a:xfrm>
            <a:off x="457200" y="1188720"/>
            <a:ext cx="3931920" cy="1433779"/>
          </a:xfrm>
          <a:prstGeom prst="rect">
            <a:avLst/>
          </a:prstGeom>
          <a:noFill/>
          <a:ln cap="flat" cmpd="sng" w="9525">
            <a:solidFill>
              <a:srgbClr val="BFC5DD"/>
            </a:solidFill>
            <a:prstDash val="solid"/>
            <a:round/>
            <a:headEnd len="sm" w="sm" type="none"/>
            <a:tailEnd len="sm" w="sm" type="none"/>
          </a:ln>
        </p:spPr>
      </p:pic>
      <p:sp>
        <p:nvSpPr>
          <p:cNvPr id="254" name="Google Shape;254;p29"/>
          <p:cNvSpPr/>
          <p:nvPr/>
        </p:nvSpPr>
        <p:spPr>
          <a:xfrm>
            <a:off x="457200" y="2732227"/>
            <a:ext cx="3931920" cy="868680"/>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Answer</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9/8,  1⅜,  1⅝,  15/8</a:t>
            </a:r>
            <a:endParaRPr/>
          </a:p>
          <a:p>
            <a:pPr indent="0" lvl="0" marL="0" marR="0" rtl="0" algn="l">
              <a:lnSpc>
                <a:spcPct val="100000"/>
              </a:lnSpc>
              <a:spcBef>
                <a:spcPts val="15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Tip: change them all to eighths: 9/8, 11/8, 13/8, 15/8</a:t>
            </a:r>
            <a:endParaRPr/>
          </a:p>
        </p:txBody>
      </p:sp>
      <p:pic>
        <p:nvPicPr>
          <p:cNvPr descr="2026 SATs question: m3_q17.png" id="255" name="Google Shape;255;p29"/>
          <p:cNvPicPr preferRelativeResize="0"/>
          <p:nvPr/>
        </p:nvPicPr>
        <p:blipFill rotWithShape="1">
          <a:blip r:embed="rId4">
            <a:alphaModFix/>
          </a:blip>
          <a:srcRect b="0" l="0" r="0" t="0"/>
          <a:stretch/>
        </p:blipFill>
        <p:spPr>
          <a:xfrm>
            <a:off x="4846320" y="1188720"/>
            <a:ext cx="3456432" cy="1987448"/>
          </a:xfrm>
          <a:prstGeom prst="rect">
            <a:avLst/>
          </a:prstGeom>
          <a:noFill/>
          <a:ln cap="flat" cmpd="sng" w="9525">
            <a:solidFill>
              <a:srgbClr val="BFC5DD"/>
            </a:solidFill>
            <a:prstDash val="solid"/>
            <a:round/>
            <a:headEnd len="sm" w="sm" type="none"/>
            <a:tailEnd len="sm" w="sm" type="none"/>
          </a:ln>
        </p:spPr>
      </p:pic>
      <p:sp>
        <p:nvSpPr>
          <p:cNvPr id="256" name="Google Shape;256;p29"/>
          <p:cNvSpPr/>
          <p:nvPr/>
        </p:nvSpPr>
        <p:spPr>
          <a:xfrm>
            <a:off x="4846320" y="3285896"/>
            <a:ext cx="3840480" cy="566928"/>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050"/>
              <a:buFont typeface="Arial"/>
              <a:buNone/>
            </a:pPr>
            <a:r>
              <a:rPr b="1" i="0" lang="en-GB" sz="1050" u="none" cap="none" strike="noStrike">
                <a:solidFill>
                  <a:srgbClr val="283593"/>
                </a:solidFill>
                <a:latin typeface="Arial"/>
                <a:ea typeface="Arial"/>
                <a:cs typeface="Arial"/>
                <a:sym typeface="Arial"/>
              </a:rPr>
              <a:t>Answer</a:t>
            </a:r>
            <a:endParaRPr/>
          </a:p>
          <a:p>
            <a:pPr indent="0" lvl="0" marL="0" marR="0" rtl="0" algn="l">
              <a:lnSpc>
                <a:spcPct val="100000"/>
              </a:lnSpc>
              <a:spcBef>
                <a:spcPts val="2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½ = 0.5,   9/20 = 0.45,   27/100 = 0.27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0"/>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Maths Paper 3 (Reasoning)</a:t>
            </a:r>
            <a:endParaRPr b="1">
              <a:latin typeface="Nunito Sans"/>
              <a:ea typeface="Nunito Sans"/>
              <a:cs typeface="Nunito Sans"/>
              <a:sym typeface="Nunito Sans"/>
            </a:endParaRPr>
          </a:p>
        </p:txBody>
      </p:sp>
      <p:sp>
        <p:nvSpPr>
          <p:cNvPr id="262" name="Google Shape;262;p30"/>
          <p:cNvSpPr txBox="1"/>
          <p:nvPr>
            <p:ph idx="1" type="body"/>
          </p:nvPr>
        </p:nvSpPr>
        <p:spPr>
          <a:xfrm>
            <a:off x="311700" y="739302"/>
            <a:ext cx="8520600" cy="434777"/>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Example question:</a:t>
            </a:r>
            <a:endParaRPr>
              <a:latin typeface="Nunito Sans"/>
              <a:ea typeface="Nunito Sans"/>
              <a:cs typeface="Nunito Sans"/>
              <a:sym typeface="Nunito Sans"/>
            </a:endParaRPr>
          </a:p>
        </p:txBody>
      </p:sp>
      <p:sp>
        <p:nvSpPr>
          <p:cNvPr id="263" name="Google Shape;263;p3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descr="2026 SATs question: m3_q21.png" id="264" name="Google Shape;264;p30"/>
          <p:cNvPicPr preferRelativeResize="0"/>
          <p:nvPr/>
        </p:nvPicPr>
        <p:blipFill rotWithShape="1">
          <a:blip r:embed="rId3">
            <a:alphaModFix/>
          </a:blip>
          <a:srcRect b="0" l="0" r="0" t="0"/>
          <a:stretch/>
        </p:blipFill>
        <p:spPr>
          <a:xfrm>
            <a:off x="548640" y="1143000"/>
            <a:ext cx="2583059" cy="3154680"/>
          </a:xfrm>
          <a:prstGeom prst="rect">
            <a:avLst/>
          </a:prstGeom>
          <a:noFill/>
          <a:ln cap="flat" cmpd="sng" w="9525">
            <a:solidFill>
              <a:srgbClr val="BFC5DD"/>
            </a:solidFill>
            <a:prstDash val="solid"/>
            <a:round/>
            <a:headEnd len="sm" w="sm" type="none"/>
            <a:tailEnd len="sm" w="sm" type="none"/>
          </a:ln>
        </p:spPr>
      </p:pic>
      <p:sp>
        <p:nvSpPr>
          <p:cNvPr id="265" name="Google Shape;265;p30"/>
          <p:cNvSpPr/>
          <p:nvPr/>
        </p:nvSpPr>
        <p:spPr>
          <a:xfrm>
            <a:off x="3543179" y="1143000"/>
            <a:ext cx="5143621" cy="1874520"/>
          </a:xfrm>
          <a:prstGeom prst="roundRect">
            <a:avLst>
              <a:gd fmla="val 8000" name="adj"/>
            </a:avLst>
          </a:prstGeom>
          <a:solidFill>
            <a:srgbClr val="EEF1FA"/>
          </a:solidFill>
          <a:ln cap="flat" cmpd="sng" w="9525">
            <a:solidFill>
              <a:srgbClr val="283593"/>
            </a:solidFill>
            <a:prstDash val="solid"/>
            <a:round/>
            <a:headEnd len="sm" w="sm" type="none"/>
            <a:tailEnd len="sm" w="sm" type="none"/>
          </a:ln>
        </p:spPr>
        <p:txBody>
          <a:bodyPr anchorCtr="0" anchor="t" bIns="73150" lIns="73150" spcFirstLastPara="1" rIns="73150" wrap="square" tIns="73150">
            <a:noAutofit/>
          </a:bodyPr>
          <a:lstStyle/>
          <a:p>
            <a:pPr indent="0" lvl="0" marL="0" marR="0" rtl="0" algn="l">
              <a:lnSpc>
                <a:spcPct val="100000"/>
              </a:lnSpc>
              <a:spcBef>
                <a:spcPts val="0"/>
              </a:spcBef>
              <a:spcAft>
                <a:spcPts val="0"/>
              </a:spcAft>
              <a:buClr>
                <a:srgbClr val="000000"/>
              </a:buClr>
              <a:buSzPts val="1100"/>
              <a:buFont typeface="Arial"/>
              <a:buNone/>
            </a:pPr>
            <a:r>
              <a:rPr b="1" i="0" lang="en-GB" sz="1100" u="none" cap="none" strike="noStrike">
                <a:solidFill>
                  <a:srgbClr val="283593"/>
                </a:solidFill>
                <a:latin typeface="Arial"/>
                <a:ea typeface="Arial"/>
                <a:cs typeface="Arial"/>
                <a:sym typeface="Arial"/>
              </a:rPr>
              <a:t>Worked answer</a:t>
            </a:r>
            <a:endParaRPr/>
          </a:p>
          <a:p>
            <a:pPr indent="0" lvl="0" marL="0" marR="0" rtl="0" algn="l">
              <a:lnSpc>
                <a:spcPct val="100000"/>
              </a:lnSpc>
              <a:spcBef>
                <a:spcPts val="300"/>
              </a:spcBef>
              <a:spcAft>
                <a:spcPts val="0"/>
              </a:spcAft>
              <a:buClr>
                <a:srgbClr val="000000"/>
              </a:buClr>
              <a:buSzPts val="1150"/>
              <a:buFont typeface="Arial"/>
              <a:buNone/>
            </a:pPr>
            <a:r>
              <a:rPr b="0" i="0" lang="en-GB" sz="1150" u="none" cap="none" strike="noStrike">
                <a:solidFill>
                  <a:srgbClr val="212121"/>
                </a:solidFill>
                <a:latin typeface="Arial"/>
                <a:ea typeface="Arial"/>
                <a:cs typeface="Arial"/>
                <a:sym typeface="Arial"/>
              </a:rPr>
              <a:t>Area of rectangle: 38 × 27 = 1,026 cm²</a:t>
            </a:r>
            <a:endParaRPr/>
          </a:p>
          <a:p>
            <a:pPr indent="0" lvl="0" marL="0" marR="0" rtl="0" algn="l">
              <a:lnSpc>
                <a:spcPct val="100000"/>
              </a:lnSpc>
              <a:spcBef>
                <a:spcPts val="250"/>
              </a:spcBef>
              <a:spcAft>
                <a:spcPts val="0"/>
              </a:spcAft>
              <a:buClr>
                <a:srgbClr val="000000"/>
              </a:buClr>
              <a:buSzPts val="1150"/>
              <a:buFont typeface="Arial"/>
              <a:buNone/>
            </a:pPr>
            <a:r>
              <a:rPr b="0" i="0" lang="en-GB" sz="1150" u="none" cap="none" strike="noStrike">
                <a:solidFill>
                  <a:srgbClr val="212121"/>
                </a:solidFill>
                <a:latin typeface="Arial"/>
                <a:ea typeface="Arial"/>
                <a:cs typeface="Arial"/>
                <a:sym typeface="Arial"/>
              </a:rPr>
              <a:t>Area of triangle: 13 × 8 ÷ 2 = 52 cm²</a:t>
            </a:r>
            <a:endParaRPr/>
          </a:p>
          <a:p>
            <a:pPr indent="0" lvl="0" marL="0" marR="0" rtl="0" algn="l">
              <a:lnSpc>
                <a:spcPct val="100000"/>
              </a:lnSpc>
              <a:spcBef>
                <a:spcPts val="250"/>
              </a:spcBef>
              <a:spcAft>
                <a:spcPts val="0"/>
              </a:spcAft>
              <a:buClr>
                <a:srgbClr val="000000"/>
              </a:buClr>
              <a:buSzPts val="1150"/>
              <a:buFont typeface="Arial"/>
              <a:buNone/>
            </a:pPr>
            <a:r>
              <a:rPr b="0" i="0" lang="en-GB" sz="1150" u="none" cap="none" strike="noStrike">
                <a:solidFill>
                  <a:srgbClr val="212121"/>
                </a:solidFill>
                <a:latin typeface="Arial"/>
                <a:ea typeface="Arial"/>
                <a:cs typeface="Arial"/>
                <a:sym typeface="Arial"/>
              </a:rPr>
              <a:t>Shaded area: 1,026 − 52 = 974 cm²</a:t>
            </a:r>
            <a:endParaRPr/>
          </a:p>
          <a:p>
            <a:pPr indent="0" lvl="0" marL="0" marR="0" rtl="0" algn="l">
              <a:lnSpc>
                <a:spcPct val="100000"/>
              </a:lnSpc>
              <a:spcBef>
                <a:spcPts val="450"/>
              </a:spcBef>
              <a:spcAft>
                <a:spcPts val="0"/>
              </a:spcAft>
              <a:buClr>
                <a:srgbClr val="000000"/>
              </a:buClr>
              <a:buSzPts val="1150"/>
              <a:buFont typeface="Arial"/>
              <a:buNone/>
            </a:pPr>
            <a:r>
              <a:rPr b="1" i="0" lang="en-GB" sz="1150" u="none" cap="none" strike="noStrike">
                <a:solidFill>
                  <a:srgbClr val="283593"/>
                </a:solidFill>
                <a:latin typeface="Arial"/>
                <a:ea typeface="Arial"/>
                <a:cs typeface="Arial"/>
                <a:sym typeface="Arial"/>
              </a:rPr>
              <a:t>Answer: 974 cm²</a:t>
            </a:r>
            <a:endParaRPr/>
          </a:p>
          <a:p>
            <a:pPr indent="0" lvl="0" marL="0" marR="0" rtl="0" algn="l">
              <a:lnSpc>
                <a:spcPct val="100000"/>
              </a:lnSpc>
              <a:spcBef>
                <a:spcPts val="300"/>
              </a:spcBef>
              <a:spcAft>
                <a:spcPts val="0"/>
              </a:spcAft>
              <a:buClr>
                <a:srgbClr val="000000"/>
              </a:buClr>
              <a:buSzPts val="1050"/>
              <a:buFont typeface="Arial"/>
              <a:buNone/>
            </a:pPr>
            <a:r>
              <a:rPr b="0" i="0" lang="en-GB" sz="1050" u="none" cap="none" strike="noStrike">
                <a:solidFill>
                  <a:srgbClr val="212121"/>
                </a:solidFill>
                <a:latin typeface="Arial"/>
                <a:ea typeface="Arial"/>
                <a:cs typeface="Arial"/>
                <a:sym typeface="Arial"/>
              </a:rPr>
              <a:t>This is a 3-mark question. Children can still pick up marks for a correct method, even if the final answer is wrong.</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31"/>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Writing: how it is assessed</a:t>
            </a:r>
            <a:endParaRPr b="1">
              <a:latin typeface="Nunito Sans"/>
              <a:ea typeface="Nunito Sans"/>
              <a:cs typeface="Nunito Sans"/>
              <a:sym typeface="Nunito Sans"/>
            </a:endParaRPr>
          </a:p>
        </p:txBody>
      </p:sp>
      <p:sp>
        <p:nvSpPr>
          <p:cNvPr id="271" name="Google Shape;271;p31"/>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0" lvl="0" marL="114300" rtl="0" algn="l">
              <a:lnSpc>
                <a:spcPct val="110000"/>
              </a:lnSpc>
              <a:spcBef>
                <a:spcPts val="0"/>
              </a:spcBef>
              <a:spcAft>
                <a:spcPts val="0"/>
              </a:spcAft>
              <a:buSzPts val="1800"/>
              <a:buNone/>
            </a:pPr>
            <a:r>
              <a:rPr b="1" lang="en-GB">
                <a:solidFill>
                  <a:srgbClr val="283593"/>
                </a:solidFill>
                <a:latin typeface="Nunito Sans"/>
                <a:ea typeface="Nunito Sans"/>
                <a:cs typeface="Nunito Sans"/>
                <a:sym typeface="Nunito Sans"/>
              </a:rPr>
              <a:t>There is no writing test</a:t>
            </a:r>
            <a:endParaRPr sz="1900">
              <a:latin typeface="Nunito Sans"/>
              <a:ea typeface="Nunito Sans"/>
              <a:cs typeface="Nunito Sans"/>
              <a:sym typeface="Nunito Sans"/>
            </a:endParaRPr>
          </a:p>
          <a:p>
            <a:pPr indent="0" lvl="0" marL="114300" rtl="0" algn="l">
              <a:lnSpc>
                <a:spcPct val="110000"/>
              </a:lnSpc>
              <a:spcBef>
                <a:spcPts val="0"/>
              </a:spcBef>
              <a:spcAft>
                <a:spcPts val="0"/>
              </a:spcAft>
              <a:buSzPts val="1800"/>
              <a:buNone/>
            </a:pPr>
            <a:r>
              <a:rPr lang="en-GB">
                <a:latin typeface="Nunito Sans"/>
                <a:ea typeface="Nunito Sans"/>
                <a:cs typeface="Nunito Sans"/>
                <a:sym typeface="Nunito Sans"/>
              </a:rPr>
              <a:t>Your child’s teacher judges their writing using pieces they have written across Year 6, in English and other subjects.</a:t>
            </a:r>
            <a:endParaRPr sz="1900">
              <a:latin typeface="Nunito Sans"/>
              <a:ea typeface="Nunito Sans"/>
              <a:cs typeface="Nunito Sans"/>
              <a:sym typeface="Nunito Sans"/>
            </a:endParaRPr>
          </a:p>
          <a:p>
            <a:pPr indent="0" lvl="0" marL="114300" rtl="0" algn="l">
              <a:lnSpc>
                <a:spcPct val="110000"/>
              </a:lnSpc>
              <a:spcBef>
                <a:spcPts val="700"/>
              </a:spcBef>
              <a:spcAft>
                <a:spcPts val="0"/>
              </a:spcAft>
              <a:buSzPts val="1800"/>
              <a:buNone/>
            </a:pPr>
            <a:r>
              <a:rPr b="1" lang="en-GB">
                <a:solidFill>
                  <a:srgbClr val="283593"/>
                </a:solidFill>
                <a:latin typeface="Nunito Sans"/>
                <a:ea typeface="Nunito Sans"/>
                <a:cs typeface="Nunito Sans"/>
                <a:sym typeface="Nunito Sans"/>
              </a:rPr>
              <a:t>Judged against a national framework</a:t>
            </a:r>
            <a:endParaRPr sz="1900">
              <a:latin typeface="Nunito Sans"/>
              <a:ea typeface="Nunito Sans"/>
              <a:cs typeface="Nunito Sans"/>
              <a:sym typeface="Nunito Sans"/>
            </a:endParaRPr>
          </a:p>
          <a:p>
            <a:pPr indent="0" lvl="0" marL="114300" rtl="0" algn="l">
              <a:lnSpc>
                <a:spcPct val="110000"/>
              </a:lnSpc>
              <a:spcBef>
                <a:spcPts val="0"/>
              </a:spcBef>
              <a:spcAft>
                <a:spcPts val="0"/>
              </a:spcAft>
              <a:buSzPts val="1800"/>
              <a:buNone/>
            </a:pPr>
            <a:r>
              <a:rPr lang="en-GB">
                <a:latin typeface="Nunito Sans"/>
                <a:ea typeface="Nunito Sans"/>
                <a:cs typeface="Nunito Sans"/>
                <a:sym typeface="Nunito Sans"/>
              </a:rPr>
              <a:t>Teachers use the government’s teacher assessment framework to decide whether your child is working towards the expected standard, working at the expected standard or working at greater depth.</a:t>
            </a:r>
            <a:endParaRPr sz="1900">
              <a:latin typeface="Nunito Sans"/>
              <a:ea typeface="Nunito Sans"/>
              <a:cs typeface="Nunito Sans"/>
              <a:sym typeface="Nunito Sans"/>
            </a:endParaRPr>
          </a:p>
          <a:p>
            <a:pPr indent="0" lvl="0" marL="114300" rtl="0" algn="l">
              <a:lnSpc>
                <a:spcPct val="110000"/>
              </a:lnSpc>
              <a:spcBef>
                <a:spcPts val="700"/>
              </a:spcBef>
              <a:spcAft>
                <a:spcPts val="0"/>
              </a:spcAft>
              <a:buSzPts val="1800"/>
              <a:buNone/>
            </a:pPr>
            <a:r>
              <a:rPr b="1" lang="en-GB">
                <a:solidFill>
                  <a:srgbClr val="283593"/>
                </a:solidFill>
                <a:latin typeface="Nunito Sans"/>
                <a:ea typeface="Nunito Sans"/>
                <a:cs typeface="Nunito Sans"/>
                <a:sym typeface="Nunito Sans"/>
              </a:rPr>
              <a:t>Checked by the local authority</a:t>
            </a:r>
            <a:endParaRPr sz="1900">
              <a:latin typeface="Nunito Sans"/>
              <a:ea typeface="Nunito Sans"/>
              <a:cs typeface="Nunito Sans"/>
              <a:sym typeface="Nunito Sans"/>
            </a:endParaRPr>
          </a:p>
          <a:p>
            <a:pPr indent="0" lvl="0" marL="114300" rtl="0" algn="l">
              <a:lnSpc>
                <a:spcPct val="110000"/>
              </a:lnSpc>
              <a:spcBef>
                <a:spcPts val="0"/>
              </a:spcBef>
              <a:spcAft>
                <a:spcPts val="0"/>
              </a:spcAft>
              <a:buSzPts val="1800"/>
              <a:buNone/>
            </a:pPr>
            <a:r>
              <a:rPr lang="en-GB">
                <a:latin typeface="Nunito Sans"/>
                <a:ea typeface="Nunito Sans"/>
                <a:cs typeface="Nunito Sans"/>
                <a:sym typeface="Nunito Sans"/>
              </a:rPr>
              <a:t>Each year, local authorities check a sample of schools’ writing judgements to make sure they are accurate and consistent.</a:t>
            </a:r>
            <a:endParaRPr sz="1900">
              <a:latin typeface="Nunito Sans"/>
              <a:ea typeface="Nunito Sans"/>
              <a:cs typeface="Nunito Sans"/>
              <a:sym typeface="Nunito Sans"/>
            </a:endParaRPr>
          </a:p>
          <a:p>
            <a:pPr indent="0" lvl="0" marL="114300" rtl="0" algn="l">
              <a:lnSpc>
                <a:spcPct val="110000"/>
              </a:lnSpc>
              <a:spcBef>
                <a:spcPts val="700"/>
              </a:spcBef>
              <a:spcAft>
                <a:spcPts val="0"/>
              </a:spcAft>
              <a:buSzPts val="1800"/>
              <a:buNone/>
            </a:pPr>
            <a:r>
              <a:rPr b="1" lang="en-GB">
                <a:solidFill>
                  <a:srgbClr val="283593"/>
                </a:solidFill>
                <a:latin typeface="Nunito Sans"/>
                <a:ea typeface="Nunito Sans"/>
                <a:cs typeface="Nunito Sans"/>
                <a:sym typeface="Nunito Sans"/>
              </a:rPr>
              <a:t>How you can help</a:t>
            </a:r>
            <a:endParaRPr sz="1900">
              <a:latin typeface="Nunito Sans"/>
              <a:ea typeface="Nunito Sans"/>
              <a:cs typeface="Nunito Sans"/>
              <a:sym typeface="Nunito Sans"/>
            </a:endParaRPr>
          </a:p>
          <a:p>
            <a:pPr indent="0" lvl="0" marL="114300" rtl="0" algn="l">
              <a:lnSpc>
                <a:spcPct val="110000"/>
              </a:lnSpc>
              <a:spcBef>
                <a:spcPts val="0"/>
              </a:spcBef>
              <a:spcAft>
                <a:spcPts val="0"/>
              </a:spcAft>
              <a:buSzPts val="1800"/>
              <a:buNone/>
            </a:pPr>
            <a:r>
              <a:rPr lang="en-GB">
                <a:latin typeface="Nunito Sans"/>
                <a:ea typeface="Nunito Sans"/>
                <a:cs typeface="Nunito Sans"/>
                <a:sym typeface="Nunito Sans"/>
              </a:rPr>
              <a:t>Encourage your child to write for real reasons at home, such as cards, lists, diaries or reviews, and to read their writing back to check it makes sense.</a:t>
            </a:r>
            <a:endParaRPr sz="1900">
              <a:latin typeface="Nunito Sans"/>
              <a:ea typeface="Nunito Sans"/>
              <a:cs typeface="Nunito Sans"/>
              <a:sym typeface="Nunito Sans"/>
            </a:endParaRPr>
          </a:p>
        </p:txBody>
      </p:sp>
      <p:sp>
        <p:nvSpPr>
          <p:cNvPr id="272" name="Google Shape;272;p3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32"/>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Supporting your child in preparing for the SATs</a:t>
            </a:r>
            <a:endParaRPr b="1">
              <a:latin typeface="Nunito Sans"/>
              <a:ea typeface="Nunito Sans"/>
              <a:cs typeface="Nunito Sans"/>
              <a:sym typeface="Nunito Sans"/>
            </a:endParaRPr>
          </a:p>
        </p:txBody>
      </p:sp>
      <p:sp>
        <p:nvSpPr>
          <p:cNvPr id="278" name="Google Shape;278;p32"/>
          <p:cNvSpPr txBox="1"/>
          <p:nvPr>
            <p:ph idx="1" type="body"/>
          </p:nvPr>
        </p:nvSpPr>
        <p:spPr>
          <a:xfrm>
            <a:off x="311700" y="739302"/>
            <a:ext cx="8520600" cy="4043713"/>
          </a:xfrm>
          <a:prstGeom prst="rect">
            <a:avLst/>
          </a:prstGeom>
          <a:noFill/>
          <a:ln>
            <a:noFill/>
          </a:ln>
        </p:spPr>
        <p:txBody>
          <a:bodyPr anchorCtr="0" anchor="t" bIns="91425" lIns="91425" spcFirstLastPara="1" rIns="91425" wrap="square" tIns="91425">
            <a:noAutofit/>
          </a:bodyPr>
          <a:lstStyle/>
          <a:p>
            <a:pPr indent="-228600" lvl="0" marL="457200" rtl="0" algn="l">
              <a:spcBef>
                <a:spcPts val="1200"/>
              </a:spcBef>
              <a:spcAft>
                <a:spcPts val="0"/>
              </a:spcAft>
              <a:buNone/>
            </a:pPr>
            <a:r>
              <a:rPr lang="en-GB">
                <a:latin typeface="Nunito Sans"/>
                <a:ea typeface="Nunito Sans"/>
                <a:cs typeface="Nunito Sans"/>
                <a:sym typeface="Nunito Sans"/>
              </a:rPr>
              <a:t>A positive attitude and plenty of encouragement go a long way.</a:t>
            </a:r>
            <a:endParaRPr>
              <a:latin typeface="Nunito Sans"/>
              <a:ea typeface="Nunito Sans"/>
              <a:cs typeface="Nunito Sans"/>
              <a:sym typeface="Nunito Sans"/>
            </a:endParaRPr>
          </a:p>
          <a:p>
            <a:pPr indent="-228600" lvl="0" marL="457200" rtl="0" algn="l">
              <a:spcBef>
                <a:spcPts val="1200"/>
              </a:spcBef>
              <a:spcAft>
                <a:spcPts val="0"/>
              </a:spcAft>
              <a:buNone/>
            </a:pPr>
            <a:r>
              <a:rPr lang="en-GB">
                <a:latin typeface="Nunito Sans"/>
                <a:ea typeface="Nunito Sans"/>
                <a:cs typeface="Nunito Sans"/>
                <a:sym typeface="Nunito Sans"/>
              </a:rPr>
              <a:t>Tips:</a:t>
            </a:r>
            <a:endParaRPr>
              <a:latin typeface="Nunito Sans"/>
              <a:ea typeface="Nunito Sans"/>
              <a:cs typeface="Nunito Sans"/>
              <a:sym typeface="Nunito Sans"/>
            </a:endParaRPr>
          </a:p>
          <a:p>
            <a:pPr indent="-330200" lvl="0" marL="457200" rtl="0" algn="l">
              <a:spcBef>
                <a:spcPts val="1200"/>
              </a:spcBef>
              <a:spcAft>
                <a:spcPts val="0"/>
              </a:spcAft>
              <a:buClr>
                <a:schemeClr val="dk1"/>
              </a:buClr>
              <a:buSzPts val="1600"/>
              <a:buFont typeface="Nunito Sans"/>
              <a:buChar char="●"/>
            </a:pPr>
            <a:r>
              <a:rPr lang="en-GB">
                <a:latin typeface="Nunito Sans"/>
                <a:ea typeface="Nunito Sans"/>
                <a:cs typeface="Nunito Sans"/>
                <a:sym typeface="Nunito Sans"/>
              </a:rPr>
              <a:t>Avoid using past papers at home; leave these for school preparation.</a:t>
            </a:r>
            <a:endParaRPr>
              <a:latin typeface="Nunito Sans"/>
              <a:ea typeface="Nunito Sans"/>
              <a:cs typeface="Nunito Sans"/>
              <a:sym typeface="Nunito Sans"/>
            </a:endParaRPr>
          </a:p>
          <a:p>
            <a:pPr indent="-330200" lvl="0" marL="457200" rtl="0" algn="l">
              <a:spcBef>
                <a:spcPts val="0"/>
              </a:spcBef>
              <a:spcAft>
                <a:spcPts val="0"/>
              </a:spcAft>
              <a:buClr>
                <a:schemeClr val="dk1"/>
              </a:buClr>
              <a:buSzPts val="1600"/>
              <a:buFont typeface="Nunito Sans"/>
              <a:buChar char="●"/>
            </a:pPr>
            <a:r>
              <a:rPr lang="en-GB">
                <a:latin typeface="Nunito Sans"/>
                <a:ea typeface="Nunito Sans"/>
                <a:cs typeface="Nunito Sans"/>
                <a:sym typeface="Nunito Sans"/>
              </a:rPr>
              <a:t>Attend school SATs meetings and read informational materials.</a:t>
            </a:r>
            <a:endParaRPr>
              <a:latin typeface="Nunito Sans"/>
              <a:ea typeface="Nunito Sans"/>
              <a:cs typeface="Nunito Sans"/>
              <a:sym typeface="Nunito Sans"/>
            </a:endParaRPr>
          </a:p>
          <a:p>
            <a:pPr indent="-330200" lvl="0" marL="457200" rtl="0" algn="l">
              <a:spcBef>
                <a:spcPts val="0"/>
              </a:spcBef>
              <a:spcAft>
                <a:spcPts val="0"/>
              </a:spcAft>
              <a:buClr>
                <a:schemeClr val="dk1"/>
              </a:buClr>
              <a:buSzPts val="1600"/>
              <a:buFont typeface="Nunito Sans"/>
              <a:buChar char="●"/>
            </a:pPr>
            <a:r>
              <a:rPr lang="en-GB">
                <a:latin typeface="Nunito Sans"/>
                <a:ea typeface="Nunito Sans"/>
                <a:cs typeface="Nunito Sans"/>
                <a:sym typeface="Nunito Sans"/>
              </a:rPr>
              <a:t>Speak directly with the teacher if you have concerns, avoiding worry for your child.</a:t>
            </a:r>
            <a:endParaRPr>
              <a:latin typeface="Nunito Sans"/>
              <a:ea typeface="Nunito Sans"/>
              <a:cs typeface="Nunito Sans"/>
              <a:sym typeface="Nunito Sans"/>
            </a:endParaRPr>
          </a:p>
          <a:p>
            <a:pPr indent="-330200" lvl="0" marL="457200" rtl="0" algn="l">
              <a:spcBef>
                <a:spcPts val="0"/>
              </a:spcBef>
              <a:spcAft>
                <a:spcPts val="0"/>
              </a:spcAft>
              <a:buClr>
                <a:schemeClr val="dk1"/>
              </a:buClr>
              <a:buSzPts val="1600"/>
              <a:buFont typeface="Nunito Sans"/>
              <a:buChar char="●"/>
            </a:pPr>
            <a:r>
              <a:rPr lang="en-GB">
                <a:latin typeface="Nunito Sans"/>
                <a:ea typeface="Nunito Sans"/>
                <a:cs typeface="Nunito Sans"/>
                <a:sym typeface="Nunito Sans"/>
              </a:rPr>
              <a:t>Encourage your child to share anxieties with a trusted adult, remembering mild anxiety is normal.</a:t>
            </a:r>
            <a:endParaRPr>
              <a:latin typeface="Nunito Sans"/>
              <a:ea typeface="Nunito Sans"/>
              <a:cs typeface="Nunito Sans"/>
              <a:sym typeface="Nunito Sans"/>
            </a:endParaRPr>
          </a:p>
          <a:p>
            <a:pPr indent="-330200" lvl="0" marL="457200" rtl="0" algn="l">
              <a:spcBef>
                <a:spcPts val="0"/>
              </a:spcBef>
              <a:spcAft>
                <a:spcPts val="0"/>
              </a:spcAft>
              <a:buClr>
                <a:schemeClr val="dk1"/>
              </a:buClr>
              <a:buSzPts val="1600"/>
              <a:buFont typeface="Nunito Sans"/>
              <a:buChar char="●"/>
            </a:pPr>
            <a:r>
              <a:rPr lang="en-GB">
                <a:latin typeface="Nunito Sans"/>
                <a:ea typeface="Nunito Sans"/>
                <a:cs typeface="Nunito Sans"/>
                <a:sym typeface="Nunito Sans"/>
              </a:rPr>
              <a:t>Provide a quiet, distraction-free study space.</a:t>
            </a:r>
            <a:endParaRPr>
              <a:latin typeface="Nunito Sans"/>
              <a:ea typeface="Nunito Sans"/>
              <a:cs typeface="Nunito Sans"/>
              <a:sym typeface="Nunito Sans"/>
            </a:endParaRPr>
          </a:p>
          <a:p>
            <a:pPr indent="-330200" lvl="0" marL="457200" rtl="0" algn="l">
              <a:spcBef>
                <a:spcPts val="0"/>
              </a:spcBef>
              <a:spcAft>
                <a:spcPts val="0"/>
              </a:spcAft>
              <a:buClr>
                <a:schemeClr val="dk1"/>
              </a:buClr>
              <a:buSzPts val="1600"/>
              <a:buFont typeface="Nunito Sans"/>
              <a:buChar char="●"/>
            </a:pPr>
            <a:r>
              <a:rPr lang="en-GB">
                <a:latin typeface="Nunito Sans"/>
                <a:ea typeface="Nunito Sans"/>
                <a:cs typeface="Nunito Sans"/>
                <a:sym typeface="Nunito Sans"/>
              </a:rPr>
              <a:t>Encourage outdoor time and reduced screen time.</a:t>
            </a:r>
            <a:endParaRPr>
              <a:latin typeface="Nunito Sans"/>
              <a:ea typeface="Nunito Sans"/>
              <a:cs typeface="Nunito Sans"/>
              <a:sym typeface="Nunito Sans"/>
            </a:endParaRPr>
          </a:p>
          <a:p>
            <a:pPr indent="-330200" lvl="0" marL="457200" rtl="0" algn="l">
              <a:spcBef>
                <a:spcPts val="0"/>
              </a:spcBef>
              <a:spcAft>
                <a:spcPts val="0"/>
              </a:spcAft>
              <a:buClr>
                <a:schemeClr val="dk1"/>
              </a:buClr>
              <a:buSzPts val="1600"/>
              <a:buFont typeface="Nunito Sans"/>
              <a:buChar char="●"/>
            </a:pPr>
            <a:r>
              <a:rPr lang="en-GB">
                <a:latin typeface="Nunito Sans"/>
                <a:ea typeface="Nunito Sans"/>
                <a:cs typeface="Nunito Sans"/>
                <a:sym typeface="Nunito Sans"/>
              </a:rPr>
              <a:t>Ensure proper nutrition, hydration, and sleep.</a:t>
            </a:r>
            <a:endParaRPr>
              <a:latin typeface="Nunito Sans"/>
              <a:ea typeface="Nunito Sans"/>
              <a:cs typeface="Nunito Sans"/>
              <a:sym typeface="Nunito Sans"/>
            </a:endParaRPr>
          </a:p>
          <a:p>
            <a:pPr indent="-330200" lvl="0" marL="457200" rtl="0" algn="l">
              <a:spcBef>
                <a:spcPts val="0"/>
              </a:spcBef>
              <a:spcAft>
                <a:spcPts val="0"/>
              </a:spcAft>
              <a:buClr>
                <a:schemeClr val="dk1"/>
              </a:buClr>
              <a:buSzPts val="1600"/>
              <a:buFont typeface="Nunito Sans"/>
              <a:buChar char="●"/>
            </a:pPr>
            <a:r>
              <a:rPr lang="en-GB">
                <a:latin typeface="Nunito Sans"/>
                <a:ea typeface="Nunito Sans"/>
                <a:cs typeface="Nunito Sans"/>
                <a:sym typeface="Nunito Sans"/>
              </a:rPr>
              <a:t>Plan fun weekend activities before and after SATs to help them relax and look forward to something.</a:t>
            </a:r>
            <a:endParaRPr>
              <a:latin typeface="Nunito Sans"/>
              <a:ea typeface="Nunito Sans"/>
              <a:cs typeface="Nunito Sans"/>
              <a:sym typeface="Nunito Sans"/>
            </a:endParaRPr>
          </a:p>
        </p:txBody>
      </p:sp>
      <p:sp>
        <p:nvSpPr>
          <p:cNvPr id="279" name="Google Shape;279;p3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3"/>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Supporting your child in preparing for the SATs</a:t>
            </a:r>
            <a:endParaRPr b="1">
              <a:latin typeface="Nunito Sans"/>
              <a:ea typeface="Nunito Sans"/>
              <a:cs typeface="Nunito Sans"/>
              <a:sym typeface="Nunito Sans"/>
            </a:endParaRPr>
          </a:p>
        </p:txBody>
      </p:sp>
      <p:sp>
        <p:nvSpPr>
          <p:cNvPr id="285" name="Google Shape;285;p33"/>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Further tips:</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Create a revision timetable that works for you and your child. For some families, 10 to 20 minute activities over a few days works best. For others, a longer study session one day a week might be better.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Keep revision light. Going over key skills (times tables, real world mental maths as you are shopping or cooking) is a good way to keep revision light.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As we said before, avoid using past papers. There are plenty of free or inexpensive SATs practice materials for parents available.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If you’re looking to support your child further with maths at home, there are lots of good websites with free Year 6 revision resources. Start with </a:t>
            </a:r>
            <a:r>
              <a:rPr lang="en-GB" u="sng">
                <a:solidFill>
                  <a:schemeClr val="hlink"/>
                </a:solidFill>
                <a:latin typeface="Nunito Sans"/>
                <a:ea typeface="Nunito Sans"/>
                <a:cs typeface="Nunito Sans"/>
                <a:sym typeface="Nunito Sans"/>
                <a:hlinkClick r:id="rId3"/>
              </a:rPr>
              <a:t>thirdspacelearning.com/blog/category/for-parents/</a:t>
            </a:r>
            <a:r>
              <a:rPr lang="en-GB">
                <a:latin typeface="Nunito Sans"/>
                <a:ea typeface="Nunito Sans"/>
                <a:cs typeface="Nunito Sans"/>
                <a:sym typeface="Nunito Sans"/>
              </a:rPr>
              <a:t> or register free for the Third Space Learning Maths Hub (</a:t>
            </a:r>
            <a:r>
              <a:rPr lang="en-GB" u="sng">
                <a:solidFill>
                  <a:schemeClr val="hlink"/>
                </a:solidFill>
                <a:latin typeface="Nunito Sans"/>
                <a:ea typeface="Nunito Sans"/>
                <a:cs typeface="Nunito Sans"/>
                <a:sym typeface="Nunito Sans"/>
                <a:hlinkClick r:id="rId4"/>
              </a:rPr>
              <a:t>mathshub.thirdspacelearning.com</a:t>
            </a:r>
            <a:r>
              <a:rPr lang="en-GB">
                <a:latin typeface="Nunito Sans"/>
                <a:ea typeface="Nunito Sans"/>
                <a:cs typeface="Nunito Sans"/>
                <a:sym typeface="Nunito Sans"/>
              </a:rPr>
              <a:t>)</a:t>
            </a:r>
            <a:endParaRPr>
              <a:latin typeface="Nunito Sans"/>
              <a:ea typeface="Nunito Sans"/>
              <a:cs typeface="Nunito Sans"/>
              <a:sym typeface="Nunito Sans"/>
            </a:endParaRPr>
          </a:p>
        </p:txBody>
      </p:sp>
      <p:sp>
        <p:nvSpPr>
          <p:cNvPr id="286" name="Google Shape;286;p3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4"/>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Things to remember about SATs</a:t>
            </a:r>
            <a:endParaRPr b="1">
              <a:latin typeface="Nunito Sans"/>
              <a:ea typeface="Nunito Sans"/>
              <a:cs typeface="Nunito Sans"/>
              <a:sym typeface="Nunito Sans"/>
            </a:endParaRPr>
          </a:p>
        </p:txBody>
      </p:sp>
      <p:sp>
        <p:nvSpPr>
          <p:cNvPr id="292" name="Google Shape;292;p34"/>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solidFill>
                  <a:srgbClr val="283593"/>
                </a:solidFill>
                <a:latin typeface="Nunito Sans"/>
                <a:ea typeface="Nunito Sans"/>
                <a:cs typeface="Nunito Sans"/>
                <a:sym typeface="Nunito Sans"/>
              </a:rPr>
              <a:t>SATs focus on what children know about Maths and English.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They will not reflect how talented they are at science, geography, art, PE…, and they certainly won’t highlight all their amazing personal characteristics.</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solidFill>
                  <a:srgbClr val="283593"/>
                </a:solidFill>
                <a:latin typeface="Nunito Sans"/>
                <a:ea typeface="Nunito Sans"/>
                <a:cs typeface="Nunito Sans"/>
                <a:sym typeface="Nunito Sans"/>
              </a:rPr>
              <a:t>SATs don’t tell the whole story.</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Their results will say whether they met the expected standard, but not everything they can do. The number of marks needed to reach the expected standard changes each year depending on how hard the paper is, but the standard itself stays the same. Your school may be able to provide you with more detailed feedback.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solidFill>
                  <a:srgbClr val="283593"/>
                </a:solidFill>
                <a:latin typeface="Nunito Sans"/>
                <a:ea typeface="Nunito Sans"/>
                <a:cs typeface="Nunito Sans"/>
                <a:sym typeface="Nunito Sans"/>
              </a:rPr>
              <a:t>SATs are only four days out of a whole Primary School career.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In reality, there's one or two papers each day that last 30 to 60 minutes.</a:t>
            </a:r>
            <a:endParaRPr>
              <a:latin typeface="Nunito Sans"/>
              <a:ea typeface="Nunito Sans"/>
              <a:cs typeface="Nunito Sans"/>
              <a:sym typeface="Nunito Sans"/>
            </a:endParaRPr>
          </a:p>
        </p:txBody>
      </p:sp>
      <p:sp>
        <p:nvSpPr>
          <p:cNvPr id="293" name="Google Shape;293;p3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5"/>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What to do if you are worried about your child</a:t>
            </a:r>
            <a:endParaRPr b="1">
              <a:latin typeface="Nunito Sans"/>
              <a:ea typeface="Nunito Sans"/>
              <a:cs typeface="Nunito Sans"/>
              <a:sym typeface="Nunito Sans"/>
            </a:endParaRPr>
          </a:p>
        </p:txBody>
      </p:sp>
      <p:sp>
        <p:nvSpPr>
          <p:cNvPr id="299" name="Google Shape;299;p35"/>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SATs often induce a certain degree of worry or anxiety but there is, of course, a tipping point.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SATs anxiety should not:</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Affect a child’s appetite</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Affect a child’s sleep</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Affect a child’s personality</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Induce panic, tears or disengagement from lessons or hobbies</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solidFill>
                  <a:srgbClr val="283593"/>
                </a:solidFill>
                <a:latin typeface="Nunito Sans"/>
                <a:ea typeface="Nunito Sans"/>
                <a:cs typeface="Nunito Sans"/>
                <a:sym typeface="Nunito Sans"/>
              </a:rPr>
              <a:t>Be a reason not to attend school.</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If any of the above are evident, SATs may be causing an excessive degree of anxiety and may benefit from some additional support. This isn’t about removing the reality of SATs but rather equipping your 10 or 11 year old with the ability to better cope with the situation. </a:t>
            </a:r>
            <a:endParaRPr>
              <a:latin typeface="Nunito Sans"/>
              <a:ea typeface="Nunito Sans"/>
              <a:cs typeface="Nunito Sans"/>
              <a:sym typeface="Nunito Sans"/>
            </a:endParaRPr>
          </a:p>
        </p:txBody>
      </p:sp>
      <p:sp>
        <p:nvSpPr>
          <p:cNvPr id="300" name="Google Shape;300;p3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36"/>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What to do if you are worried about your child</a:t>
            </a:r>
            <a:endParaRPr b="1">
              <a:latin typeface="Nunito Sans"/>
              <a:ea typeface="Nunito Sans"/>
              <a:cs typeface="Nunito Sans"/>
              <a:sym typeface="Nunito Sans"/>
            </a:endParaRPr>
          </a:p>
        </p:txBody>
      </p:sp>
      <p:sp>
        <p:nvSpPr>
          <p:cNvPr id="306" name="Google Shape;306;p36"/>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0" lvl="0" marL="114300" rtl="0" algn="l">
              <a:lnSpc>
                <a:spcPct val="115000"/>
              </a:lnSpc>
              <a:spcBef>
                <a:spcPts val="0"/>
              </a:spcBef>
              <a:spcAft>
                <a:spcPts val="0"/>
              </a:spcAft>
              <a:buSzPts val="1800"/>
              <a:buNone/>
            </a:pPr>
            <a:r>
              <a:rPr lang="en-GB">
                <a:solidFill>
                  <a:srgbClr val="283593"/>
                </a:solidFill>
                <a:latin typeface="Nunito Sans"/>
                <a:ea typeface="Nunito Sans"/>
                <a:cs typeface="Nunito Sans"/>
                <a:sym typeface="Nunito Sans"/>
              </a:rPr>
              <a:t>Talk to the school</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Sometimes concerns present at home and not at school. If you notice a change in your child, talk to the school so that everyone concerned can offer the support needed.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solidFill>
                  <a:srgbClr val="283593"/>
                </a:solidFill>
                <a:latin typeface="Nunito Sans"/>
                <a:ea typeface="Nunito Sans"/>
                <a:cs typeface="Nunito Sans"/>
                <a:sym typeface="Nunito Sans"/>
              </a:rPr>
              <a:t>Talk to your child</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Talk to your child about what aspect of SATs concerns them the most. If you can help them pinpoint what is bothering them the most, you can take specific steps to help reassure them.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solidFill>
                  <a:srgbClr val="283593"/>
                </a:solidFill>
                <a:latin typeface="Nunito Sans"/>
                <a:ea typeface="Nunito Sans"/>
                <a:cs typeface="Nunito Sans"/>
                <a:sym typeface="Nunito Sans"/>
              </a:rPr>
              <a:t>Encourage your child to talk to their teacher</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SATs are obviously linked to school. Don’t be surprised if your child would prefer to seek reassurance from teachers over family members.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solidFill>
                  <a:srgbClr val="283593"/>
                </a:solidFill>
                <a:latin typeface="Nunito Sans"/>
                <a:ea typeface="Nunito Sans"/>
                <a:cs typeface="Nunito Sans"/>
                <a:sym typeface="Nunito Sans"/>
              </a:rPr>
              <a:t>Try not to project your own anxieties or views about the SATs</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lang="en-GB">
                <a:latin typeface="Nunito Sans"/>
                <a:ea typeface="Nunito Sans"/>
                <a:cs typeface="Nunito Sans"/>
                <a:sym typeface="Nunito Sans"/>
              </a:rPr>
              <a:t>Children can be very intuitive. If they see that you are anxious, this could add to their own anxieties. Similarly, if you don’t believe in SATs, your child may reflect this view.</a:t>
            </a:r>
            <a:endParaRPr>
              <a:latin typeface="Nunito Sans"/>
              <a:ea typeface="Nunito Sans"/>
              <a:cs typeface="Nunito Sans"/>
              <a:sym typeface="Nunito Sans"/>
            </a:endParaRPr>
          </a:p>
        </p:txBody>
      </p:sp>
      <p:sp>
        <p:nvSpPr>
          <p:cNvPr id="307" name="Google Shape;307;p3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37"/>
          <p:cNvSpPr txBox="1"/>
          <p:nvPr>
            <p:ph type="title"/>
          </p:nvPr>
        </p:nvSpPr>
        <p:spPr>
          <a:xfrm>
            <a:off x="217850" y="207250"/>
            <a:ext cx="8520600" cy="434776"/>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GB">
                <a:latin typeface="Nunito Sans"/>
                <a:ea typeface="Nunito Sans"/>
                <a:cs typeface="Nunito Sans"/>
                <a:sym typeface="Nunito Sans"/>
              </a:rPr>
              <a:t>Advice for Year 6 children</a:t>
            </a:r>
            <a:endParaRPr b="1">
              <a:latin typeface="Nunito Sans"/>
              <a:ea typeface="Nunito Sans"/>
              <a:cs typeface="Nunito Sans"/>
              <a:sym typeface="Nunito Sans"/>
            </a:endParaRPr>
          </a:p>
        </p:txBody>
      </p:sp>
      <p:sp>
        <p:nvSpPr>
          <p:cNvPr id="313" name="Google Shape;313;p37"/>
          <p:cNvSpPr txBox="1"/>
          <p:nvPr>
            <p:ph idx="1" type="body"/>
          </p:nvPr>
        </p:nvSpPr>
        <p:spPr>
          <a:xfrm>
            <a:off x="311700" y="739302"/>
            <a:ext cx="8520600" cy="3829573"/>
          </a:xfrm>
          <a:prstGeom prst="rect">
            <a:avLst/>
          </a:prstGeom>
          <a:noFill/>
          <a:ln>
            <a:noFill/>
          </a:ln>
        </p:spPr>
        <p:txBody>
          <a:bodyPr anchorCtr="0" anchor="t" bIns="91425" lIns="91425" spcFirstLastPara="1" rIns="91425" wrap="square" tIns="91425">
            <a:noAutofit/>
          </a:bodyPr>
          <a:lstStyle/>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Listen to your teacher.</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The adults you work with all want you to do your best.</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Get plenty of sleep and eat well, this will help your brain.</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Read all the questions carefully. This can help you to avoid silly mistakes.</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Don’t panic. There may be questions you think you can’t answer. Take a deep breath. Read it again. You can always move on and go back to it later. It’s often better to write something rather than nothing. </a:t>
            </a:r>
            <a:endParaRPr>
              <a:latin typeface="Nunito Sans"/>
              <a:ea typeface="Nunito Sans"/>
              <a:cs typeface="Nunito Sans"/>
              <a:sym typeface="Nunito Sans"/>
            </a:endParaRPr>
          </a:p>
          <a:p>
            <a:pPr indent="-342900" lvl="0" marL="457200" rtl="0" algn="l">
              <a:lnSpc>
                <a:spcPct val="115000"/>
              </a:lnSpc>
              <a:spcBef>
                <a:spcPts val="0"/>
              </a:spcBef>
              <a:spcAft>
                <a:spcPts val="0"/>
              </a:spcAft>
              <a:buSzPts val="1800"/>
              <a:buFont typeface="Nunito Sans"/>
              <a:buChar char="●"/>
            </a:pPr>
            <a:r>
              <a:rPr lang="en-GB">
                <a:latin typeface="Nunito Sans"/>
                <a:ea typeface="Nunito Sans"/>
                <a:cs typeface="Nunito Sans"/>
                <a:sym typeface="Nunito Sans"/>
              </a:rPr>
              <a:t>Remember that the Year 6 SATs last for 4 days out of your whole life!</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t/>
            </a:r>
            <a:endParaRPr>
              <a:latin typeface="Nunito Sans"/>
              <a:ea typeface="Nunito Sans"/>
              <a:cs typeface="Nunito Sans"/>
              <a:sym typeface="Nunito Sans"/>
            </a:endParaRPr>
          </a:p>
          <a:p>
            <a:pPr indent="0" lvl="0" marL="114300" rtl="0" algn="l">
              <a:lnSpc>
                <a:spcPct val="115000"/>
              </a:lnSpc>
              <a:spcBef>
                <a:spcPts val="0"/>
              </a:spcBef>
              <a:spcAft>
                <a:spcPts val="0"/>
              </a:spcAft>
              <a:buSzPts val="1800"/>
              <a:buNone/>
            </a:pPr>
            <a:r>
              <a:rPr i="1" lang="en-GB">
                <a:solidFill>
                  <a:srgbClr val="283593"/>
                </a:solidFill>
                <a:latin typeface="Nunito Sans"/>
                <a:ea typeface="Nunito Sans"/>
                <a:cs typeface="Nunito Sans"/>
                <a:sym typeface="Nunito Sans"/>
              </a:rPr>
              <a:t>“Stay focused in class so you don’t have loads of extra studying to do at home!” – Year 7 pupil’s advice.</a:t>
            </a:r>
            <a:endParaRPr>
              <a:latin typeface="Nunito Sans"/>
              <a:ea typeface="Nunito Sans"/>
              <a:cs typeface="Nunito Sans"/>
              <a:sym typeface="Nunito Sans"/>
            </a:endParaRPr>
          </a:p>
        </p:txBody>
      </p:sp>
      <p:sp>
        <p:nvSpPr>
          <p:cNvPr id="314" name="Google Shape;314;p3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3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p>
            <a:pPr indent="0" lvl="0" marL="0" rtl="0" algn="r">
              <a:lnSpc>
                <a:spcPct val="100000"/>
              </a:lnSpc>
              <a:spcBef>
                <a:spcPts val="0"/>
              </a:spcBef>
              <a:spcAft>
                <a:spcPts val="0"/>
              </a:spcAft>
              <a:buSzPts val="1000"/>
              <a:buNone/>
            </a:pPr>
            <a:fld id="{00000000-1234-1234-1234-123412341234}" type="slidenum">
              <a:rPr lang="en-GB"/>
              <a:t>‹#›</a:t>
            </a:fld>
            <a:endParaRPr/>
          </a:p>
        </p:txBody>
      </p:sp>
      <p:pic>
        <p:nvPicPr>
          <p:cNvPr id="320" name="Google Shape;320;p38"/>
          <p:cNvPicPr preferRelativeResize="0"/>
          <p:nvPr/>
        </p:nvPicPr>
        <p:blipFill rotWithShape="1">
          <a:blip r:embed="rId3">
            <a:alphaModFix/>
          </a:blip>
          <a:srcRect b="0" l="0" r="0" t="0"/>
          <a:stretch/>
        </p:blipFill>
        <p:spPr>
          <a:xfrm>
            <a:off x="4480925" y="4618121"/>
            <a:ext cx="548700" cy="483816"/>
          </a:xfrm>
          <a:prstGeom prst="rect">
            <a:avLst/>
          </a:prstGeom>
          <a:noFill/>
          <a:ln>
            <a:noFill/>
          </a:ln>
        </p:spPr>
      </p:pic>
      <p:sp>
        <p:nvSpPr>
          <p:cNvPr id="321" name="Google Shape;321;p38"/>
          <p:cNvSpPr txBox="1"/>
          <p:nvPr/>
        </p:nvSpPr>
        <p:spPr>
          <a:xfrm>
            <a:off x="1463040" y="274320"/>
            <a:ext cx="6217920" cy="566928"/>
          </a:xfrm>
          <a:prstGeom prst="rect">
            <a:avLst/>
          </a:prstGeom>
          <a:solidFill>
            <a:srgbClr val="09217B"/>
          </a:solidFill>
          <a:ln>
            <a:noFill/>
          </a:ln>
        </p:spPr>
        <p:txBody>
          <a:bodyPr anchorCtr="0" anchor="ctr" bIns="182875" lIns="182875" spcFirstLastPara="1" rIns="182875" wrap="square" tIns="182875">
            <a:noAutofit/>
          </a:bodyPr>
          <a:lstStyle/>
          <a:p>
            <a:pPr indent="0" lvl="0" marL="0" marR="0" rtl="0" algn="l">
              <a:lnSpc>
                <a:spcPct val="100000"/>
              </a:lnSpc>
              <a:spcBef>
                <a:spcPts val="0"/>
              </a:spcBef>
              <a:spcAft>
                <a:spcPts val="0"/>
              </a:spcAft>
              <a:buClr>
                <a:srgbClr val="000000"/>
              </a:buClr>
              <a:buSzPts val="2000"/>
              <a:buFont typeface="Arial"/>
              <a:buNone/>
            </a:pPr>
            <a:r>
              <a:rPr b="1" i="0" lang="en-GB" sz="2000" u="none" cap="none" strike="noStrike">
                <a:solidFill>
                  <a:srgbClr val="FFFFFF"/>
                </a:solidFill>
                <a:latin typeface="Arial"/>
                <a:ea typeface="Arial"/>
                <a:cs typeface="Arial"/>
                <a:sym typeface="Arial"/>
              </a:rPr>
              <a:t>Supporting your child with maths at home</a:t>
            </a:r>
            <a:endParaRPr/>
          </a:p>
        </p:txBody>
      </p:sp>
      <p:sp>
        <p:nvSpPr>
          <p:cNvPr id="322" name="Google Shape;322;p38"/>
          <p:cNvSpPr txBox="1"/>
          <p:nvPr/>
        </p:nvSpPr>
        <p:spPr>
          <a:xfrm>
            <a:off x="1463040" y="841248"/>
            <a:ext cx="6217920" cy="1691640"/>
          </a:xfrm>
          <a:prstGeom prst="rect">
            <a:avLst/>
          </a:prstGeom>
          <a:solidFill>
            <a:srgbClr val="FFFFFF"/>
          </a:solidFill>
          <a:ln cap="flat" cmpd="sng" w="9525">
            <a:solidFill>
              <a:srgbClr val="09217B"/>
            </a:solidFill>
            <a:prstDash val="solid"/>
            <a:round/>
            <a:headEnd len="sm" w="sm" type="none"/>
            <a:tailEnd len="sm" w="sm" type="none"/>
          </a:ln>
        </p:spPr>
        <p:txBody>
          <a:bodyPr anchorCtr="0" anchor="t" bIns="182875" lIns="182875" spcFirstLastPara="1" rIns="182875" wrap="square" tIns="182875">
            <a:noAutofit/>
          </a:bodyPr>
          <a:lstStyle/>
          <a:p>
            <a:pPr indent="0" lvl="0" marL="0" marR="0" rtl="0" algn="l">
              <a:lnSpc>
                <a:spcPct val="105000"/>
              </a:lnSpc>
              <a:spcBef>
                <a:spcPts val="0"/>
              </a:spcBef>
              <a:spcAft>
                <a:spcPts val="0"/>
              </a:spcAft>
              <a:buClr>
                <a:srgbClr val="000000"/>
              </a:buClr>
              <a:buSzPts val="1200"/>
              <a:buFont typeface="Arial"/>
              <a:buNone/>
            </a:pPr>
            <a:r>
              <a:rPr b="1" i="0" lang="en-GB" sz="1200" u="none" cap="none" strike="noStrike">
                <a:solidFill>
                  <a:srgbClr val="09217B"/>
                </a:solidFill>
                <a:latin typeface="Arial"/>
                <a:ea typeface="Arial"/>
                <a:cs typeface="Arial"/>
                <a:sym typeface="Arial"/>
              </a:rPr>
              <a:t>✓   </a:t>
            </a:r>
            <a:r>
              <a:rPr b="0" i="0" lang="en-GB" sz="1200" u="none" cap="none" strike="noStrike">
                <a:solidFill>
                  <a:srgbClr val="09217B"/>
                </a:solidFill>
                <a:latin typeface="Arial"/>
                <a:ea typeface="Arial"/>
                <a:cs typeface="Arial"/>
                <a:sym typeface="Arial"/>
              </a:rPr>
              <a:t>Free maths guides for parents, from times tables to SATs revision: </a:t>
            </a:r>
            <a:r>
              <a:rPr b="0" i="0" lang="en-GB" sz="1200" u="sng" cap="none" strike="noStrike">
                <a:solidFill>
                  <a:schemeClr val="hlink"/>
                </a:solidFill>
                <a:latin typeface="Arial"/>
                <a:ea typeface="Arial"/>
                <a:cs typeface="Arial"/>
                <a:sym typeface="Arial"/>
                <a:hlinkClick r:id="rId4"/>
              </a:rPr>
              <a:t>thirdspacelearning.com/blog/category/for-parents</a:t>
            </a:r>
            <a:endParaRPr/>
          </a:p>
          <a:p>
            <a:pPr indent="0" lvl="0" marL="0" marR="0" rtl="0" algn="l">
              <a:lnSpc>
                <a:spcPct val="105000"/>
              </a:lnSpc>
              <a:spcBef>
                <a:spcPts val="0"/>
              </a:spcBef>
              <a:spcAft>
                <a:spcPts val="0"/>
              </a:spcAft>
              <a:buClr>
                <a:srgbClr val="000000"/>
              </a:buClr>
              <a:buSzPts val="1200"/>
              <a:buFont typeface="Arial"/>
              <a:buNone/>
            </a:pPr>
            <a:r>
              <a:rPr b="1" lang="en-GB" sz="1200">
                <a:solidFill>
                  <a:srgbClr val="09217B"/>
                </a:solidFill>
              </a:rPr>
              <a:t>✓  </a:t>
            </a:r>
            <a:r>
              <a:rPr lang="en-GB" sz="1200">
                <a:solidFill>
                  <a:srgbClr val="0F4989"/>
                </a:solidFill>
              </a:rPr>
              <a:t>R</a:t>
            </a:r>
            <a:r>
              <a:rPr lang="en-GB" sz="1200">
                <a:solidFill>
                  <a:srgbClr val="0F4989"/>
                </a:solidFill>
              </a:rPr>
              <a:t>egister free for the Third Space Learning Maths Hub: </a:t>
            </a:r>
            <a:r>
              <a:rPr lang="en-GB" sz="1200" u="sng">
                <a:solidFill>
                  <a:schemeClr val="hlink"/>
                </a:solidFill>
                <a:hlinkClick r:id="rId5"/>
              </a:rPr>
              <a:t>mathshub.thirdspacelearning.com</a:t>
            </a:r>
            <a:r>
              <a:rPr lang="en-GB" sz="1200"/>
              <a:t> </a:t>
            </a:r>
            <a:endParaRPr sz="1200"/>
          </a:p>
          <a:p>
            <a:pPr indent="0" lvl="0" marL="0" marR="0" rtl="0" algn="l">
              <a:lnSpc>
                <a:spcPct val="105000"/>
              </a:lnSpc>
              <a:spcBef>
                <a:spcPts val="700"/>
              </a:spcBef>
              <a:spcAft>
                <a:spcPts val="0"/>
              </a:spcAft>
              <a:buClr>
                <a:srgbClr val="000000"/>
              </a:buClr>
              <a:buSzPts val="1200"/>
              <a:buFont typeface="Arial"/>
              <a:buNone/>
            </a:pPr>
            <a:r>
              <a:rPr b="1" i="0" lang="en-GB" sz="1200" u="none" cap="none" strike="noStrike">
                <a:solidFill>
                  <a:srgbClr val="09217B"/>
                </a:solidFill>
                <a:latin typeface="Arial"/>
                <a:ea typeface="Arial"/>
                <a:cs typeface="Arial"/>
                <a:sym typeface="Arial"/>
              </a:rPr>
              <a:t>✓   </a:t>
            </a:r>
            <a:r>
              <a:rPr b="0" i="0" lang="en-GB" sz="1200" u="none" cap="none" strike="noStrike">
                <a:solidFill>
                  <a:srgbClr val="09217B"/>
                </a:solidFill>
                <a:latin typeface="Arial"/>
                <a:ea typeface="Arial"/>
                <a:cs typeface="Arial"/>
                <a:sym typeface="Arial"/>
              </a:rPr>
              <a:t>Practise times tables little and often. Quick recall helps with every maths paper.</a:t>
            </a:r>
            <a:endParaRPr/>
          </a:p>
          <a:p>
            <a:pPr indent="0" lvl="0" marL="0" marR="0" rtl="0" algn="l">
              <a:lnSpc>
                <a:spcPct val="105000"/>
              </a:lnSpc>
              <a:spcBef>
                <a:spcPts val="700"/>
              </a:spcBef>
              <a:spcAft>
                <a:spcPts val="0"/>
              </a:spcAft>
              <a:buClr>
                <a:srgbClr val="000000"/>
              </a:buClr>
              <a:buSzPts val="1200"/>
              <a:buFont typeface="Arial"/>
              <a:buNone/>
            </a:pPr>
            <a:r>
              <a:rPr b="1" i="0" lang="en-GB" sz="1200" u="none" cap="none" strike="noStrike">
                <a:solidFill>
                  <a:srgbClr val="09217B"/>
                </a:solidFill>
                <a:latin typeface="Arial"/>
                <a:ea typeface="Arial"/>
                <a:cs typeface="Arial"/>
                <a:sym typeface="Arial"/>
              </a:rPr>
              <a:t>✓   </a:t>
            </a:r>
            <a:r>
              <a:rPr b="0" i="0" lang="en-GB" sz="1200" u="none" cap="none" strike="noStrike">
                <a:solidFill>
                  <a:srgbClr val="09217B"/>
                </a:solidFill>
                <a:latin typeface="Arial"/>
                <a:ea typeface="Arial"/>
                <a:cs typeface="Arial"/>
                <a:sym typeface="Arial"/>
              </a:rPr>
              <a:t>Talk about maths in everyday life: shopping, cooking, telling the time and planning journeys.</a:t>
            </a:r>
            <a:endParaRPr b="0" i="0" sz="1200" u="none" cap="none" strike="noStrike">
              <a:solidFill>
                <a:srgbClr val="09217B"/>
              </a:solidFill>
              <a:latin typeface="Arial"/>
              <a:ea typeface="Arial"/>
              <a:cs typeface="Arial"/>
              <a:sym typeface="Arial"/>
            </a:endParaRPr>
          </a:p>
          <a:p>
            <a:pPr indent="0" lvl="0" marL="0" marR="0" rtl="0" algn="l">
              <a:lnSpc>
                <a:spcPct val="105000"/>
              </a:lnSpc>
              <a:spcBef>
                <a:spcPts val="700"/>
              </a:spcBef>
              <a:spcAft>
                <a:spcPts val="0"/>
              </a:spcAft>
              <a:buClr>
                <a:srgbClr val="000000"/>
              </a:buClr>
              <a:buSzPts val="1200"/>
              <a:buFont typeface="Arial"/>
              <a:buNone/>
            </a:pPr>
            <a:r>
              <a:t/>
            </a:r>
            <a:endParaRPr sz="1200">
              <a:solidFill>
                <a:srgbClr val="09217B"/>
              </a:solidFill>
            </a:endParaRPr>
          </a:p>
          <a:p>
            <a:pPr indent="0" lvl="0" marL="0" marR="0" rtl="0" algn="l">
              <a:lnSpc>
                <a:spcPct val="105000"/>
              </a:lnSpc>
              <a:spcBef>
                <a:spcPts val="700"/>
              </a:spcBef>
              <a:spcAft>
                <a:spcPts val="0"/>
              </a:spcAft>
              <a:buClr>
                <a:srgbClr val="000000"/>
              </a:buClr>
              <a:buSzPts val="1200"/>
              <a:buFont typeface="Arial"/>
              <a:buNone/>
            </a:pPr>
            <a:r>
              <a:t/>
            </a:r>
            <a:endParaRPr sz="1200">
              <a:solidFill>
                <a:srgbClr val="09217B"/>
              </a:solidFill>
            </a:endParaRPr>
          </a:p>
        </p:txBody>
      </p:sp>
      <p:sp>
        <p:nvSpPr>
          <p:cNvPr id="323" name="Google Shape;323;p38"/>
          <p:cNvSpPr txBox="1"/>
          <p:nvPr/>
        </p:nvSpPr>
        <p:spPr>
          <a:xfrm>
            <a:off x="1463040" y="2697480"/>
            <a:ext cx="6217920" cy="502920"/>
          </a:xfrm>
          <a:prstGeom prst="rect">
            <a:avLst/>
          </a:prstGeom>
          <a:solidFill>
            <a:srgbClr val="09217B"/>
          </a:solidFill>
          <a:ln>
            <a:noFill/>
          </a:ln>
        </p:spPr>
        <p:txBody>
          <a:bodyPr anchorCtr="0" anchor="ctr" bIns="182875" lIns="182875" spcFirstLastPara="1" rIns="182875" wrap="square" tIns="182875">
            <a:noAutofit/>
          </a:bodyPr>
          <a:lstStyle/>
          <a:p>
            <a:pPr indent="0" lvl="0" marL="0" marR="0" rtl="0" algn="l">
              <a:lnSpc>
                <a:spcPct val="100000"/>
              </a:lnSpc>
              <a:spcBef>
                <a:spcPts val="0"/>
              </a:spcBef>
              <a:spcAft>
                <a:spcPts val="0"/>
              </a:spcAft>
              <a:buClr>
                <a:srgbClr val="000000"/>
              </a:buClr>
              <a:buSzPts val="1800"/>
              <a:buFont typeface="Arial"/>
              <a:buNone/>
            </a:pPr>
            <a:r>
              <a:rPr b="1" i="0" lang="en-GB" sz="1800" u="none" cap="none" strike="noStrike">
                <a:solidFill>
                  <a:srgbClr val="FFFFFF"/>
                </a:solidFill>
                <a:latin typeface="Arial"/>
                <a:ea typeface="Arial"/>
                <a:cs typeface="Arial"/>
                <a:sym typeface="Arial"/>
              </a:rPr>
              <a:t>Find out more about the SATs</a:t>
            </a:r>
            <a:endParaRPr/>
          </a:p>
        </p:txBody>
      </p:sp>
      <p:sp>
        <p:nvSpPr>
          <p:cNvPr id="324" name="Google Shape;324;p38"/>
          <p:cNvSpPr txBox="1"/>
          <p:nvPr/>
        </p:nvSpPr>
        <p:spPr>
          <a:xfrm>
            <a:off x="1463040" y="3200400"/>
            <a:ext cx="6217920" cy="1097280"/>
          </a:xfrm>
          <a:prstGeom prst="rect">
            <a:avLst/>
          </a:prstGeom>
          <a:solidFill>
            <a:srgbClr val="FFFFFF"/>
          </a:solidFill>
          <a:ln cap="flat" cmpd="sng" w="9525">
            <a:solidFill>
              <a:srgbClr val="09217B"/>
            </a:solidFill>
            <a:prstDash val="solid"/>
            <a:round/>
            <a:headEnd len="sm" w="sm" type="none"/>
            <a:tailEnd len="sm" w="sm" type="none"/>
          </a:ln>
        </p:spPr>
        <p:txBody>
          <a:bodyPr anchorCtr="0" anchor="t" bIns="182875" lIns="182875" spcFirstLastPara="1" rIns="182875" wrap="square" tIns="182875">
            <a:noAutofit/>
          </a:bodyPr>
          <a:lstStyle/>
          <a:p>
            <a:pPr indent="0" lvl="0" marL="0" marR="0" rtl="0" algn="l">
              <a:lnSpc>
                <a:spcPct val="110000"/>
              </a:lnSpc>
              <a:spcBef>
                <a:spcPts val="0"/>
              </a:spcBef>
              <a:spcAft>
                <a:spcPts val="0"/>
              </a:spcAft>
              <a:buClr>
                <a:srgbClr val="000000"/>
              </a:buClr>
              <a:buSzPts val="1250"/>
              <a:buFont typeface="Arial"/>
              <a:buNone/>
            </a:pPr>
            <a:r>
              <a:rPr b="0" i="0" lang="en-GB" sz="1250" u="none" cap="none" strike="noStrike">
                <a:solidFill>
                  <a:srgbClr val="09217B"/>
                </a:solidFill>
                <a:latin typeface="Arial"/>
                <a:ea typeface="Arial"/>
                <a:cs typeface="Arial"/>
                <a:sym typeface="Arial"/>
              </a:rPr>
              <a:t>Official information for parents from the Department for Education: </a:t>
            </a:r>
            <a:r>
              <a:rPr b="0" i="0" lang="en-GB" sz="1250" u="sng" cap="none" strike="noStrike">
                <a:solidFill>
                  <a:schemeClr val="hlink"/>
                </a:solidFill>
                <a:latin typeface="Arial"/>
                <a:ea typeface="Arial"/>
                <a:cs typeface="Arial"/>
                <a:sym typeface="Arial"/>
                <a:hlinkClick r:id="rId6"/>
              </a:rPr>
              <a:t>GOV.UK key stage 2 tests: information for parents</a:t>
            </a:r>
            <a:endParaRPr/>
          </a:p>
          <a:p>
            <a:pPr indent="0" lvl="0" marL="0" marR="0" rtl="0" algn="l">
              <a:lnSpc>
                <a:spcPct val="110000"/>
              </a:lnSpc>
              <a:spcBef>
                <a:spcPts val="700"/>
              </a:spcBef>
              <a:spcAft>
                <a:spcPts val="0"/>
              </a:spcAft>
              <a:buClr>
                <a:srgbClr val="000000"/>
              </a:buClr>
              <a:buSzPts val="1250"/>
              <a:buFont typeface="Arial"/>
              <a:buNone/>
            </a:pPr>
            <a:r>
              <a:rPr b="0" i="0" lang="en-GB" sz="1250" u="none" cap="none" strike="noStrike">
                <a:solidFill>
                  <a:srgbClr val="09217B"/>
                </a:solidFill>
                <a:latin typeface="Arial"/>
                <a:ea typeface="Arial"/>
                <a:cs typeface="Arial"/>
                <a:sym typeface="Arial"/>
              </a:rPr>
              <a:t>Any questions about your child? Speak to their class teacher.</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