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281" r:id="rId6"/>
    <p:sldId id="290" r:id="rId7"/>
    <p:sldId id="301" r:id="rId8"/>
    <p:sldId id="300" r:id="rId9"/>
    <p:sldId id="280" r:id="rId10"/>
    <p:sldId id="293" r:id="rId11"/>
    <p:sldId id="274" r:id="rId12"/>
    <p:sldId id="298" r:id="rId13"/>
    <p:sldId id="283" r:id="rId14"/>
    <p:sldId id="299" r:id="rId15"/>
    <p:sldId id="282" r:id="rId16"/>
    <p:sldId id="297" r:id="rId17"/>
    <p:sldId id="302" r:id="rId18"/>
    <p:sldId id="289"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C5FF"/>
    <a:srgbClr val="CCFFCC"/>
    <a:srgbClr val="F7D5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92" autoAdjust="0"/>
    <p:restoredTop sz="94472" autoAdjust="0"/>
  </p:normalViewPr>
  <p:slideViewPr>
    <p:cSldViewPr>
      <p:cViewPr varScale="1">
        <p:scale>
          <a:sx n="80" d="100"/>
          <a:sy n="80" d="100"/>
        </p:scale>
        <p:origin x="73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41E6F17-36B1-466C-B127-B11E9251CE9C}" type="datetimeFigureOut">
              <a:rPr lang="en-GB" smtClean="0"/>
              <a:t>08/09/2026</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BB5F52A-54C2-45D7-80BE-992D05BC2841}" type="slidenum">
              <a:rPr lang="en-GB" smtClean="0"/>
              <a:t>‹#›</a:t>
            </a:fld>
            <a:endParaRPr lang="en-GB" dirty="0"/>
          </a:p>
        </p:txBody>
      </p:sp>
    </p:spTree>
    <p:extLst>
      <p:ext uri="{BB962C8B-B14F-4D97-AF65-F5344CB8AC3E}">
        <p14:creationId xmlns:p14="http://schemas.microsoft.com/office/powerpoint/2010/main" val="2099182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Include</a:t>
            </a:r>
            <a:r>
              <a:rPr lang="en-GB" baseline="0" dirty="0"/>
              <a:t> all adult names: Teachers, TA’s, 1:1’s etc. </a:t>
            </a:r>
            <a:endParaRPr lang="en-GB" dirty="0"/>
          </a:p>
        </p:txBody>
      </p:sp>
      <p:sp>
        <p:nvSpPr>
          <p:cNvPr id="4" name="Slide Number Placeholder 3"/>
          <p:cNvSpPr>
            <a:spLocks noGrp="1"/>
          </p:cNvSpPr>
          <p:nvPr>
            <p:ph type="sldNum" sz="quarter" idx="10"/>
          </p:nvPr>
        </p:nvSpPr>
        <p:spPr/>
        <p:txBody>
          <a:bodyPr/>
          <a:lstStyle/>
          <a:p>
            <a:fld id="{3BB5F52A-54C2-45D7-80BE-992D05BC2841}" type="slidenum">
              <a:rPr lang="en-GB" smtClean="0"/>
              <a:t>1</a:t>
            </a:fld>
            <a:endParaRPr lang="en-GB" dirty="0"/>
          </a:p>
        </p:txBody>
      </p:sp>
    </p:spTree>
    <p:extLst>
      <p:ext uri="{BB962C8B-B14F-4D97-AF65-F5344CB8AC3E}">
        <p14:creationId xmlns:p14="http://schemas.microsoft.com/office/powerpoint/2010/main" val="117716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about tiered behaviour policy</a:t>
            </a:r>
          </a:p>
        </p:txBody>
      </p:sp>
      <p:sp>
        <p:nvSpPr>
          <p:cNvPr id="4" name="Slide Number Placeholder 3"/>
          <p:cNvSpPr>
            <a:spLocks noGrp="1"/>
          </p:cNvSpPr>
          <p:nvPr>
            <p:ph type="sldNum" sz="quarter" idx="10"/>
          </p:nvPr>
        </p:nvSpPr>
        <p:spPr/>
        <p:txBody>
          <a:bodyPr/>
          <a:lstStyle/>
          <a:p>
            <a:fld id="{3BB5F52A-54C2-45D7-80BE-992D05BC2841}" type="slidenum">
              <a:rPr lang="en-GB" smtClean="0"/>
              <a:t>2</a:t>
            </a:fld>
            <a:endParaRPr lang="en-GB" dirty="0"/>
          </a:p>
        </p:txBody>
      </p:sp>
    </p:spTree>
    <p:extLst>
      <p:ext uri="{BB962C8B-B14F-4D97-AF65-F5344CB8AC3E}">
        <p14:creationId xmlns:p14="http://schemas.microsoft.com/office/powerpoint/2010/main" val="21110491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B5F52A-54C2-45D7-80BE-992D05BC2841}" type="slidenum">
              <a:rPr lang="en-GB" smtClean="0"/>
              <a:t>3</a:t>
            </a:fld>
            <a:endParaRPr lang="en-GB" dirty="0"/>
          </a:p>
        </p:txBody>
      </p:sp>
    </p:spTree>
    <p:extLst>
      <p:ext uri="{BB962C8B-B14F-4D97-AF65-F5344CB8AC3E}">
        <p14:creationId xmlns:p14="http://schemas.microsoft.com/office/powerpoint/2010/main" val="678099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B5F52A-54C2-45D7-80BE-992D05BC2841}" type="slidenum">
              <a:rPr lang="en-GB" smtClean="0"/>
              <a:t>4</a:t>
            </a:fld>
            <a:endParaRPr lang="en-GB" dirty="0"/>
          </a:p>
        </p:txBody>
      </p:sp>
    </p:spTree>
    <p:extLst>
      <p:ext uri="{BB962C8B-B14F-4D97-AF65-F5344CB8AC3E}">
        <p14:creationId xmlns:p14="http://schemas.microsoft.com/office/powerpoint/2010/main" val="2480672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Clip a picture of topic map from website</a:t>
            </a:r>
          </a:p>
        </p:txBody>
      </p:sp>
      <p:sp>
        <p:nvSpPr>
          <p:cNvPr id="4" name="Slide Number Placeholder 3"/>
          <p:cNvSpPr>
            <a:spLocks noGrp="1"/>
          </p:cNvSpPr>
          <p:nvPr>
            <p:ph type="sldNum" sz="quarter" idx="10"/>
          </p:nvPr>
        </p:nvSpPr>
        <p:spPr/>
        <p:txBody>
          <a:bodyPr/>
          <a:lstStyle/>
          <a:p>
            <a:fld id="{3BB5F52A-54C2-45D7-80BE-992D05BC2841}" type="slidenum">
              <a:rPr lang="en-GB" smtClean="0"/>
              <a:t>5</a:t>
            </a:fld>
            <a:endParaRPr lang="en-GB" dirty="0"/>
          </a:p>
        </p:txBody>
      </p:sp>
    </p:spTree>
    <p:extLst>
      <p:ext uri="{BB962C8B-B14F-4D97-AF65-F5344CB8AC3E}">
        <p14:creationId xmlns:p14="http://schemas.microsoft.com/office/powerpoint/2010/main" val="29083412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B5F52A-54C2-45D7-80BE-992D05BC2841}" type="slidenum">
              <a:rPr lang="en-GB" smtClean="0"/>
              <a:t>6</a:t>
            </a:fld>
            <a:endParaRPr lang="en-GB" dirty="0"/>
          </a:p>
        </p:txBody>
      </p:sp>
    </p:spTree>
    <p:extLst>
      <p:ext uri="{BB962C8B-B14F-4D97-AF65-F5344CB8AC3E}">
        <p14:creationId xmlns:p14="http://schemas.microsoft.com/office/powerpoint/2010/main" val="53865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B5F52A-54C2-45D7-80BE-992D05BC2841}" type="slidenum">
              <a:rPr lang="en-GB" smtClean="0"/>
              <a:t>7</a:t>
            </a:fld>
            <a:endParaRPr lang="en-GB" dirty="0"/>
          </a:p>
        </p:txBody>
      </p:sp>
    </p:spTree>
    <p:extLst>
      <p:ext uri="{BB962C8B-B14F-4D97-AF65-F5344CB8AC3E}">
        <p14:creationId xmlns:p14="http://schemas.microsoft.com/office/powerpoint/2010/main" val="688894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EYFS and KS1 to add more detail re FFT Phonics and books</a:t>
            </a:r>
          </a:p>
        </p:txBody>
      </p:sp>
      <p:sp>
        <p:nvSpPr>
          <p:cNvPr id="4" name="Slide Number Placeholder 3"/>
          <p:cNvSpPr>
            <a:spLocks noGrp="1"/>
          </p:cNvSpPr>
          <p:nvPr>
            <p:ph type="sldNum" sz="quarter" idx="10"/>
          </p:nvPr>
        </p:nvSpPr>
        <p:spPr/>
        <p:txBody>
          <a:bodyPr/>
          <a:lstStyle/>
          <a:p>
            <a:fld id="{3BB5F52A-54C2-45D7-80BE-992D05BC2841}" type="slidenum">
              <a:rPr lang="en-GB" smtClean="0"/>
              <a:t>10</a:t>
            </a:fld>
            <a:endParaRPr lang="en-GB" dirty="0"/>
          </a:p>
        </p:txBody>
      </p:sp>
    </p:spTree>
    <p:extLst>
      <p:ext uri="{BB962C8B-B14F-4D97-AF65-F5344CB8AC3E}">
        <p14:creationId xmlns:p14="http://schemas.microsoft.com/office/powerpoint/2010/main" val="23649260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Also talk about other resources such</a:t>
            </a:r>
            <a:r>
              <a:rPr lang="en-GB" baseline="0" dirty="0"/>
              <a:t> as: </a:t>
            </a:r>
            <a:r>
              <a:rPr lang="en-GB" dirty="0"/>
              <a:t>Numicon, Multilink,</a:t>
            </a:r>
            <a:r>
              <a:rPr lang="en-GB" baseline="0" dirty="0"/>
              <a:t> iPads/ Laptops with games, cut up sentences, magnetic letters, Bead Strings, Coins, Deines</a:t>
            </a:r>
            <a:endParaRPr lang="en-GB" dirty="0"/>
          </a:p>
        </p:txBody>
      </p:sp>
      <p:sp>
        <p:nvSpPr>
          <p:cNvPr id="4" name="Slide Number Placeholder 3"/>
          <p:cNvSpPr>
            <a:spLocks noGrp="1"/>
          </p:cNvSpPr>
          <p:nvPr>
            <p:ph type="sldNum" sz="quarter" idx="10"/>
          </p:nvPr>
        </p:nvSpPr>
        <p:spPr/>
        <p:txBody>
          <a:bodyPr/>
          <a:lstStyle/>
          <a:p>
            <a:fld id="{3BB5F52A-54C2-45D7-80BE-992D05BC2841}" type="slidenum">
              <a:rPr lang="en-GB" smtClean="0"/>
              <a:t>12</a:t>
            </a:fld>
            <a:endParaRPr lang="en-GB" dirty="0"/>
          </a:p>
        </p:txBody>
      </p:sp>
    </p:spTree>
    <p:extLst>
      <p:ext uri="{BB962C8B-B14F-4D97-AF65-F5344CB8AC3E}">
        <p14:creationId xmlns:p14="http://schemas.microsoft.com/office/powerpoint/2010/main" val="27491426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B5F52A-54C2-45D7-80BE-992D05BC2841}" type="slidenum">
              <a:rPr lang="en-GB" smtClean="0"/>
              <a:t>13</a:t>
            </a:fld>
            <a:endParaRPr lang="en-GB" dirty="0"/>
          </a:p>
        </p:txBody>
      </p:sp>
    </p:spTree>
    <p:extLst>
      <p:ext uri="{BB962C8B-B14F-4D97-AF65-F5344CB8AC3E}">
        <p14:creationId xmlns:p14="http://schemas.microsoft.com/office/powerpoint/2010/main" val="3128143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2497991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3421079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1309321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2997170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9961859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912155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1667391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3108081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223085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644030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54BC6C-1C69-461E-A0EE-8C25814D17A5}" type="datetimeFigureOut">
              <a:rPr lang="en-GB" smtClean="0"/>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dirty="0"/>
          </a:p>
        </p:txBody>
      </p:sp>
    </p:spTree>
    <p:extLst>
      <p:ext uri="{BB962C8B-B14F-4D97-AF65-F5344CB8AC3E}">
        <p14:creationId xmlns:p14="http://schemas.microsoft.com/office/powerpoint/2010/main" val="338833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D5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54BC6C-1C69-461E-A0EE-8C25814D17A5}" type="datetimeFigureOut">
              <a:rPr lang="en-GB" smtClean="0"/>
              <a:t>08/09/2026</a:t>
            </a:fld>
            <a:endParaRPr lang="en-GB"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0E70D0-2BB0-40C1-949C-9A7BBC351D81}" type="slidenum">
              <a:rPr lang="en-GB" smtClean="0"/>
              <a:t>‹#›</a:t>
            </a:fld>
            <a:endParaRPr lang="en-GB" dirty="0"/>
          </a:p>
        </p:txBody>
      </p:sp>
    </p:spTree>
    <p:extLst>
      <p:ext uri="{BB962C8B-B14F-4D97-AF65-F5344CB8AC3E}">
        <p14:creationId xmlns:p14="http://schemas.microsoft.com/office/powerpoint/2010/main" val="223675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secretary@stmicheast.co.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31504" y="4653136"/>
            <a:ext cx="8856984" cy="896614"/>
          </a:xfrm>
        </p:spPr>
        <p:txBody>
          <a:bodyPr>
            <a:normAutofit fontScale="90000"/>
          </a:bodyPr>
          <a:lstStyle/>
          <a:p>
            <a:br>
              <a:rPr lang="en-GB" sz="3100" u="sng" dirty="0"/>
            </a:br>
            <a:r>
              <a:rPr lang="en-GB" sz="4900" dirty="0"/>
              <a:t>Mrs Richardson</a:t>
            </a:r>
            <a:br>
              <a:rPr lang="en-GB" dirty="0"/>
            </a:br>
            <a:br>
              <a:rPr lang="en-GB" dirty="0"/>
            </a:br>
            <a:r>
              <a:rPr lang="en-GB" sz="3100" i="1" dirty="0"/>
              <a:t>Teaching Assistants: Mrs Bansal</a:t>
            </a:r>
            <a:br>
              <a:rPr lang="en-GB" sz="3100" i="1" dirty="0"/>
            </a:br>
            <a:endParaRPr lang="en-GB" sz="3600" i="1" dirty="0">
              <a:solidFill>
                <a:schemeClr val="tx2"/>
              </a:solidFill>
            </a:endParaRPr>
          </a:p>
        </p:txBody>
      </p:sp>
      <p:sp>
        <p:nvSpPr>
          <p:cNvPr id="3" name="Rectangle 2"/>
          <p:cNvSpPr/>
          <p:nvPr/>
        </p:nvSpPr>
        <p:spPr>
          <a:xfrm>
            <a:off x="1343472" y="2996952"/>
            <a:ext cx="9612113" cy="1323439"/>
          </a:xfrm>
          <a:prstGeom prst="rect">
            <a:avLst/>
          </a:prstGeom>
        </p:spPr>
        <p:txBody>
          <a:bodyPr wrap="square">
            <a:spAutoFit/>
          </a:bodyPr>
          <a:lstStyle/>
          <a:p>
            <a:pPr algn="ctr"/>
            <a:r>
              <a:rPr lang="en-GB" sz="8000" b="1" dirty="0">
                <a:latin typeface="HfW cursive" panose="00000500000000000000" pitchFamily="2" charset="0"/>
              </a:rPr>
              <a:t>Welcome to Year 5</a:t>
            </a: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4674313" y="764704"/>
            <a:ext cx="2771366" cy="2016224"/>
          </a:xfrm>
          <a:prstGeom prst="rect">
            <a:avLst/>
          </a:prstGeom>
        </p:spPr>
      </p:pic>
    </p:spTree>
    <p:extLst>
      <p:ext uri="{BB962C8B-B14F-4D97-AF65-F5344CB8AC3E}">
        <p14:creationId xmlns:p14="http://schemas.microsoft.com/office/powerpoint/2010/main" val="2304007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314946" y="1124744"/>
            <a:ext cx="5712671" cy="5479501"/>
          </a:xfrm>
          <a:prstGeom prst="rect">
            <a:avLst/>
          </a:prstGeom>
        </p:spPr>
      </p:pic>
      <p:sp>
        <p:nvSpPr>
          <p:cNvPr id="8" name="Title 1"/>
          <p:cNvSpPr>
            <a:spLocks noGrp="1"/>
          </p:cNvSpPr>
          <p:nvPr>
            <p:ph type="title"/>
          </p:nvPr>
        </p:nvSpPr>
        <p:spPr>
          <a:xfrm>
            <a:off x="2250330" y="116632"/>
            <a:ext cx="7841901" cy="857250"/>
          </a:xfrm>
        </p:spPr>
        <p:txBody>
          <a:bodyPr>
            <a:noAutofit/>
          </a:bodyPr>
          <a:lstStyle/>
          <a:p>
            <a:r>
              <a:rPr lang="en-GB" sz="4000" b="1" u="sng" dirty="0"/>
              <a:t>Our school expectations and values</a:t>
            </a:r>
            <a:endParaRPr lang="en-US" sz="4000" b="1" u="sng" dirty="0"/>
          </a:p>
        </p:txBody>
      </p:sp>
    </p:spTree>
    <p:extLst>
      <p:ext uri="{BB962C8B-B14F-4D97-AF65-F5344CB8AC3E}">
        <p14:creationId xmlns:p14="http://schemas.microsoft.com/office/powerpoint/2010/main" val="2826897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2649" y="-190900"/>
            <a:ext cx="8198668" cy="857250"/>
          </a:xfrm>
        </p:spPr>
        <p:txBody>
          <a:bodyPr>
            <a:noAutofit/>
          </a:bodyPr>
          <a:lstStyle/>
          <a:p>
            <a:r>
              <a:rPr lang="en-US" sz="3200" b="1" dirty="0">
                <a:solidFill>
                  <a:srgbClr val="7030A0"/>
                </a:solidFill>
              </a:rPr>
              <a:t>Year 5 </a:t>
            </a:r>
            <a:r>
              <a:rPr lang="en-GB" sz="3200" b="1" dirty="0">
                <a:solidFill>
                  <a:srgbClr val="7030A0"/>
                </a:solidFill>
              </a:rPr>
              <a:t>Yearly topic map</a:t>
            </a:r>
            <a:endParaRPr lang="en-US" sz="3200" b="1" dirty="0">
              <a:solidFill>
                <a:srgbClr val="7030A0"/>
              </a:solidFill>
            </a:endParaRPr>
          </a:p>
        </p:txBody>
      </p:sp>
      <p:graphicFrame>
        <p:nvGraphicFramePr>
          <p:cNvPr id="7" name="Table 6">
            <a:extLst>
              <a:ext uri="{FF2B5EF4-FFF2-40B4-BE49-F238E27FC236}">
                <a16:creationId xmlns:a16="http://schemas.microsoft.com/office/drawing/2014/main" id="{5A53D47D-5CAC-41A3-B184-F3BC5ED45FB2}"/>
              </a:ext>
            </a:extLst>
          </p:cNvPr>
          <p:cNvGraphicFramePr>
            <a:graphicFrameLocks noGrp="1"/>
          </p:cNvGraphicFramePr>
          <p:nvPr>
            <p:extLst>
              <p:ext uri="{D42A27DB-BD31-4B8C-83A1-F6EECF244321}">
                <p14:modId xmlns:p14="http://schemas.microsoft.com/office/powerpoint/2010/main" val="1684457147"/>
              </p:ext>
            </p:extLst>
          </p:nvPr>
        </p:nvGraphicFramePr>
        <p:xfrm>
          <a:off x="623392" y="598987"/>
          <a:ext cx="10657182" cy="3752266"/>
        </p:xfrm>
        <a:graphic>
          <a:graphicData uri="http://schemas.openxmlformats.org/drawingml/2006/table">
            <a:tbl>
              <a:tblPr firstRow="1" firstCol="1" bandRow="1"/>
              <a:tblGrid>
                <a:gridCol w="932878">
                  <a:extLst>
                    <a:ext uri="{9D8B030D-6E8A-4147-A177-3AD203B41FA5}">
                      <a16:colId xmlns:a16="http://schemas.microsoft.com/office/drawing/2014/main" val="3298863654"/>
                    </a:ext>
                  </a:extLst>
                </a:gridCol>
                <a:gridCol w="1198558">
                  <a:extLst>
                    <a:ext uri="{9D8B030D-6E8A-4147-A177-3AD203B41FA5}">
                      <a16:colId xmlns:a16="http://schemas.microsoft.com/office/drawing/2014/main" val="1592367596"/>
                    </a:ext>
                  </a:extLst>
                </a:gridCol>
                <a:gridCol w="2464984">
                  <a:extLst>
                    <a:ext uri="{9D8B030D-6E8A-4147-A177-3AD203B41FA5}">
                      <a16:colId xmlns:a16="http://schemas.microsoft.com/office/drawing/2014/main" val="1249487034"/>
                    </a:ext>
                  </a:extLst>
                </a:gridCol>
                <a:gridCol w="3416807">
                  <a:extLst>
                    <a:ext uri="{9D8B030D-6E8A-4147-A177-3AD203B41FA5}">
                      <a16:colId xmlns:a16="http://schemas.microsoft.com/office/drawing/2014/main" val="1456661205"/>
                    </a:ext>
                  </a:extLst>
                </a:gridCol>
                <a:gridCol w="2643955">
                  <a:extLst>
                    <a:ext uri="{9D8B030D-6E8A-4147-A177-3AD203B41FA5}">
                      <a16:colId xmlns:a16="http://schemas.microsoft.com/office/drawing/2014/main" val="963244198"/>
                    </a:ext>
                  </a:extLst>
                </a:gridCol>
              </a:tblGrid>
              <a:tr h="241949">
                <a:tc gridSpan="2">
                  <a:txBody>
                    <a:bodyPr/>
                    <a:lstStyle/>
                    <a:p>
                      <a:pPr algn="ct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Autumn Term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Spring Term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Summer Term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6047700"/>
                  </a:ext>
                </a:extLst>
              </a:tr>
              <a:tr h="1425195">
                <a:tc rowSpan="2">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KS2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First Half</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b="1" i="0" u="sng" strike="noStrike" baseline="0" dirty="0">
                          <a:solidFill>
                            <a:srgbClr val="000000"/>
                          </a:solidFill>
                          <a:latin typeface="Calibri" panose="020F0502020204030204" pitchFamily="34" charset="0"/>
                        </a:rPr>
                        <a:t>Autumn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Humanities</a:t>
                      </a:r>
                      <a:r>
                        <a:rPr lang="en-GB" sz="1600" b="0" i="0" u="none" strike="noStrike" baseline="0" dirty="0">
                          <a:solidFill>
                            <a:srgbClr val="000000"/>
                          </a:solidFill>
                          <a:latin typeface="Calibri" panose="020F0502020204030204" pitchFamily="34" charset="0"/>
                        </a:rPr>
                        <a:t>:  The Alps (Mountains)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0" i="0" u="none" strike="noStrike" baseline="0" dirty="0">
                        <a:solidFill>
                          <a:srgbClr val="000000"/>
                        </a:solidFill>
                        <a:latin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Science</a:t>
                      </a:r>
                      <a:r>
                        <a:rPr lang="en-GB" sz="1600" b="0" i="0" u="none" strike="noStrike" baseline="0" dirty="0">
                          <a:solidFill>
                            <a:srgbClr val="000000"/>
                          </a:solidFill>
                          <a:latin typeface="Calibri" panose="020F0502020204030204" pitchFamily="34" charset="0"/>
                        </a:rPr>
                        <a:t>: Forces</a:t>
                      </a:r>
                    </a:p>
                    <a:p>
                      <a:pPr algn="ctr"/>
                      <a:endParaRPr lang="en-GB" sz="1600" b="1" i="0" u="sng" strike="noStrike" baseline="0" dirty="0">
                        <a:solidFill>
                          <a:srgbClr val="000000"/>
                        </a:solidFill>
                        <a:latin typeface="Calibri" panose="020F0502020204030204" pitchFamily="34"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b="1" i="0" u="sng" strike="noStrike" baseline="0" dirty="0">
                          <a:solidFill>
                            <a:srgbClr val="000000"/>
                          </a:solidFill>
                          <a:latin typeface="Calibri" panose="020F0502020204030204" pitchFamily="34" charset="0"/>
                        </a:rPr>
                        <a:t>Spring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Humanities</a:t>
                      </a:r>
                      <a:r>
                        <a:rPr lang="en-GB" sz="1600" b="0" i="0" u="none" strike="noStrike" baseline="0" dirty="0">
                          <a:solidFill>
                            <a:srgbClr val="000000"/>
                          </a:solidFill>
                          <a:latin typeface="Calibri" panose="020F0502020204030204" pitchFamily="34" charset="0"/>
                        </a:rPr>
                        <a:t>:  Rivers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0" i="0" u="none" strike="noStrike" baseline="0" dirty="0">
                        <a:solidFill>
                          <a:srgbClr val="000000"/>
                        </a:solidFill>
                        <a:latin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Science</a:t>
                      </a:r>
                      <a:r>
                        <a:rPr lang="en-GB" sz="1600" b="0" i="0" u="none" strike="noStrike" baseline="0" dirty="0">
                          <a:solidFill>
                            <a:srgbClr val="000000"/>
                          </a:solidFill>
                          <a:latin typeface="Calibri" panose="020F0502020204030204" pitchFamily="34" charset="0"/>
                        </a:rPr>
                        <a:t>: Properties of Materials; Animals including humans</a:t>
                      </a:r>
                    </a:p>
                    <a:p>
                      <a:pPr algn="ctr"/>
                      <a:endParaRPr lang="en-GB" sz="1600" b="1" i="0" u="sng" strike="noStrike" baseline="0" dirty="0">
                        <a:solidFill>
                          <a:srgbClr val="000000"/>
                        </a:solidFill>
                        <a:latin typeface="Calibri" panose="020F0502020204030204" pitchFamily="34"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b="1" i="0" u="sng" strike="noStrike" baseline="0" dirty="0">
                          <a:solidFill>
                            <a:srgbClr val="000000"/>
                          </a:solidFill>
                          <a:latin typeface="Calibri" panose="020F0502020204030204" pitchFamily="34" charset="0"/>
                        </a:rPr>
                        <a:t>Summer 1</a:t>
                      </a:r>
                      <a:r>
                        <a:rPr lang="en-GB" sz="1600" b="0" i="0" u="none" strike="noStrike" baseline="0" dirty="0">
                          <a:solidFill>
                            <a:srgbClr val="000000"/>
                          </a:solidFill>
                          <a:latin typeface="Calibri" panose="020F050202020403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Humanities</a:t>
                      </a:r>
                      <a:r>
                        <a:rPr lang="en-GB" sz="1600" b="0" i="0" u="none" strike="noStrike" baseline="0" dirty="0">
                          <a:solidFill>
                            <a:srgbClr val="000000"/>
                          </a:solidFill>
                          <a:latin typeface="Calibri" panose="020F0502020204030204" pitchFamily="34" charset="0"/>
                        </a:rPr>
                        <a:t>:  Caribbean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0" i="0" u="none" strike="noStrike" baseline="0" dirty="0">
                        <a:solidFill>
                          <a:srgbClr val="000000"/>
                        </a:solidFill>
                        <a:latin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Science</a:t>
                      </a:r>
                      <a:r>
                        <a:rPr lang="en-GB" sz="1600" b="0" i="0" u="none" strike="noStrike" baseline="0" dirty="0">
                          <a:solidFill>
                            <a:srgbClr val="000000"/>
                          </a:solidFill>
                          <a:latin typeface="Calibri" panose="020F0502020204030204" pitchFamily="34" charset="0"/>
                        </a:rPr>
                        <a:t>: Reversible and Irreversible changes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i="0" u="none" strike="noStrike" baseline="0" dirty="0">
                          <a:solidFill>
                            <a:srgbClr val="000000"/>
                          </a:solidFill>
                          <a:latin typeface="Calibri" panose="020F0502020204030204" pitchFamily="34" charset="0"/>
                        </a:rPr>
                        <a:t>Reproduction (statutory) </a:t>
                      </a:r>
                    </a:p>
                    <a:p>
                      <a:pPr algn="ctr"/>
                      <a:endParaRPr lang="en-GB" sz="1600" b="0" i="0" u="none" strike="noStrike" baseline="0" dirty="0">
                        <a:solidFill>
                          <a:srgbClr val="000000"/>
                        </a:solidFill>
                        <a:latin typeface="Calibri" panose="020F0502020204030204" pitchFamily="34"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91623108"/>
                  </a:ext>
                </a:extLst>
              </a:tr>
              <a:tr h="1796085">
                <a:tc vMerge="1">
                  <a:txBody>
                    <a:bodyPr/>
                    <a:lstStyle/>
                    <a:p>
                      <a:endParaRPr lang="en-GB"/>
                    </a:p>
                  </a:txBody>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Second Half</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b="1" i="0" u="sng" strike="noStrike" baseline="0" dirty="0">
                          <a:solidFill>
                            <a:srgbClr val="000000"/>
                          </a:solidFill>
                          <a:latin typeface="Calibri" panose="020F0502020204030204" pitchFamily="34" charset="0"/>
                        </a:rPr>
                        <a:t>Autumn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Humanities</a:t>
                      </a:r>
                      <a:r>
                        <a:rPr lang="en-GB" sz="1600" b="0" i="0" u="none" strike="noStrike" baseline="0" dirty="0">
                          <a:solidFill>
                            <a:srgbClr val="000000"/>
                          </a:solidFill>
                          <a:latin typeface="Calibri" panose="020F0502020204030204" pitchFamily="34" charset="0"/>
                        </a:rPr>
                        <a:t>:  Ancient Greeks (Legacy)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0" i="0" u="none" strike="noStrike" baseline="0" dirty="0">
                        <a:solidFill>
                          <a:srgbClr val="000000"/>
                        </a:solidFill>
                        <a:latin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Science</a:t>
                      </a:r>
                      <a:r>
                        <a:rPr lang="en-GB" sz="1600" b="0" i="0" u="none" strike="noStrike" baseline="0" dirty="0">
                          <a:solidFill>
                            <a:srgbClr val="000000"/>
                          </a:solidFill>
                          <a:latin typeface="Calibri" panose="020F0502020204030204" pitchFamily="34" charset="0"/>
                        </a:rPr>
                        <a:t>: Space and Global Warming</a:t>
                      </a:r>
                    </a:p>
                    <a:p>
                      <a:pPr algn="ctr"/>
                      <a:endParaRPr lang="en-GB" sz="1600" b="1" i="0" u="sng" strike="noStrike" baseline="0" dirty="0">
                        <a:solidFill>
                          <a:srgbClr val="000000"/>
                        </a:solidFill>
                        <a:latin typeface="Calibri" panose="020F0502020204030204" pitchFamily="34" charset="0"/>
                      </a:endParaRPr>
                    </a:p>
                  </a:txBody>
                  <a:tcPr marL="60286" marR="60286"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sng" strike="noStrike" baseline="0" dirty="0">
                          <a:solidFill>
                            <a:srgbClr val="000000"/>
                          </a:solidFill>
                          <a:latin typeface="Calibri" panose="020F0502020204030204" pitchFamily="34" charset="0"/>
                        </a:rPr>
                        <a:t>Spring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Humanities</a:t>
                      </a:r>
                      <a:r>
                        <a:rPr lang="en-GB" sz="1600" b="0" i="0" u="none" strike="noStrike" baseline="0" dirty="0">
                          <a:solidFill>
                            <a:srgbClr val="000000"/>
                          </a:solidFill>
                          <a:latin typeface="Calibri" panose="020F0502020204030204" pitchFamily="34" charset="0"/>
                        </a:rPr>
                        <a:t>:  WW2 The Battle of Britain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0" i="0" u="none" strike="noStrike" baseline="0" dirty="0">
                        <a:solidFill>
                          <a:srgbClr val="000000"/>
                        </a:solidFill>
                        <a:latin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Science</a:t>
                      </a:r>
                      <a:r>
                        <a:rPr lang="en-GB" sz="1600" b="0" i="0" u="none" strike="noStrike" baseline="0" dirty="0">
                          <a:solidFill>
                            <a:srgbClr val="000000"/>
                          </a:solidFill>
                          <a:latin typeface="Calibri" panose="020F0502020204030204" pitchFamily="34" charset="0"/>
                        </a:rPr>
                        <a:t>: Animals including humans; Life Cycles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0" i="0" u="none" strike="noStrike" baseline="0" dirty="0">
                        <a:solidFill>
                          <a:srgbClr val="000000"/>
                        </a:solidFill>
                        <a:latin typeface="Calibri" panose="020F0502020204030204" pitchFamily="34" charset="0"/>
                      </a:endParaRPr>
                    </a:p>
                    <a:p>
                      <a:pPr algn="ctr"/>
                      <a:endParaRPr lang="en-GB" sz="1600" b="1" i="0" u="sng" strike="noStrike" baseline="0" dirty="0">
                        <a:solidFill>
                          <a:srgbClr val="000000"/>
                        </a:solidFill>
                        <a:latin typeface="Calibri" panose="020F0502020204030204" pitchFamily="34" charset="0"/>
                      </a:endParaRPr>
                    </a:p>
                  </a:txBody>
                  <a:tcPr marL="60286" marR="60286" marT="0" marB="0">
                    <a:lnT w="12700" cap="flat" cmpd="sng" algn="ctr">
                      <a:solidFill>
                        <a:srgbClr val="000000"/>
                      </a:solidFill>
                      <a:prstDash val="solid"/>
                      <a:round/>
                      <a:headEnd type="none" w="med" len="med"/>
                      <a:tailEnd type="none" w="med" len="med"/>
                    </a:lnT>
                  </a:tcPr>
                </a:tc>
                <a:tc>
                  <a:txBody>
                    <a:bodyPr/>
                    <a:lstStyle/>
                    <a:p>
                      <a:pPr algn="ctr"/>
                      <a:r>
                        <a:rPr lang="en-GB" sz="1600" b="1" i="0" u="sng" strike="noStrike" baseline="0" dirty="0">
                          <a:solidFill>
                            <a:srgbClr val="000000"/>
                          </a:solidFill>
                          <a:latin typeface="Calibri" panose="020F0502020204030204" pitchFamily="34" charset="0"/>
                        </a:rPr>
                        <a:t>Summer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Humanities</a:t>
                      </a:r>
                      <a:r>
                        <a:rPr lang="en-GB" sz="1600" b="0" i="0" u="none" strike="noStrike" baseline="0" dirty="0">
                          <a:solidFill>
                            <a:srgbClr val="000000"/>
                          </a:solidFill>
                          <a:latin typeface="Calibri" panose="020F0502020204030204" pitchFamily="34" charset="0"/>
                        </a:rPr>
                        <a:t>:   Windrush</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0" i="0" u="none" strike="noStrike" baseline="0" dirty="0">
                        <a:solidFill>
                          <a:srgbClr val="000000"/>
                        </a:solidFill>
                        <a:latin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u="none" strike="noStrike" baseline="0" dirty="0">
                          <a:solidFill>
                            <a:srgbClr val="000000"/>
                          </a:solidFill>
                          <a:latin typeface="Calibri" panose="020F0502020204030204" pitchFamily="34" charset="0"/>
                        </a:rPr>
                        <a:t>Science</a:t>
                      </a:r>
                      <a:r>
                        <a:rPr lang="en-GB" sz="1600" b="0" i="0" u="none" strike="noStrike" baseline="0" dirty="0">
                          <a:solidFill>
                            <a:srgbClr val="000000"/>
                          </a:solidFill>
                          <a:latin typeface="Calibri" panose="020F0502020204030204" pitchFamily="34" charset="0"/>
                        </a:rPr>
                        <a:t>: Reproduction (statutory)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i="0" u="none" strike="noStrike" baseline="0" dirty="0">
                          <a:solidFill>
                            <a:srgbClr val="000000"/>
                          </a:solidFill>
                          <a:latin typeface="Calibri" panose="020F0502020204030204" pitchFamily="34" charset="0"/>
                        </a:rPr>
                        <a:t>Plastic Pollution</a:t>
                      </a:r>
                    </a:p>
                  </a:txBody>
                  <a:tcPr marL="60286" marR="60286" marT="0" marB="0">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271570"/>
                  </a:ext>
                </a:extLst>
              </a:tr>
            </a:tbl>
          </a:graphicData>
        </a:graphic>
      </p:graphicFrame>
      <p:graphicFrame>
        <p:nvGraphicFramePr>
          <p:cNvPr id="8" name="Table 7">
            <a:extLst>
              <a:ext uri="{FF2B5EF4-FFF2-40B4-BE49-F238E27FC236}">
                <a16:creationId xmlns:a16="http://schemas.microsoft.com/office/drawing/2014/main" id="{0DADC9DE-5DB6-462D-BC56-C74AC0F8E66E}"/>
              </a:ext>
            </a:extLst>
          </p:cNvPr>
          <p:cNvGraphicFramePr>
            <a:graphicFrameLocks noGrp="1"/>
          </p:cNvGraphicFramePr>
          <p:nvPr>
            <p:extLst>
              <p:ext uri="{D42A27DB-BD31-4B8C-83A1-F6EECF244321}">
                <p14:modId xmlns:p14="http://schemas.microsoft.com/office/powerpoint/2010/main" val="2223305059"/>
              </p:ext>
            </p:extLst>
          </p:nvPr>
        </p:nvGraphicFramePr>
        <p:xfrm>
          <a:off x="0" y="4481076"/>
          <a:ext cx="10297142" cy="1777937"/>
        </p:xfrm>
        <a:graphic>
          <a:graphicData uri="http://schemas.openxmlformats.org/drawingml/2006/table">
            <a:tbl>
              <a:tblPr firstRow="1" firstCol="1" bandRow="1"/>
              <a:tblGrid>
                <a:gridCol w="1800200">
                  <a:extLst>
                    <a:ext uri="{9D8B030D-6E8A-4147-A177-3AD203B41FA5}">
                      <a16:colId xmlns:a16="http://schemas.microsoft.com/office/drawing/2014/main" val="3298863654"/>
                    </a:ext>
                  </a:extLst>
                </a:gridCol>
                <a:gridCol w="2448272">
                  <a:extLst>
                    <a:ext uri="{9D8B030D-6E8A-4147-A177-3AD203B41FA5}">
                      <a16:colId xmlns:a16="http://schemas.microsoft.com/office/drawing/2014/main" val="1249487034"/>
                    </a:ext>
                  </a:extLst>
                </a:gridCol>
                <a:gridCol w="2520280">
                  <a:extLst>
                    <a:ext uri="{9D8B030D-6E8A-4147-A177-3AD203B41FA5}">
                      <a16:colId xmlns:a16="http://schemas.microsoft.com/office/drawing/2014/main" val="1456661205"/>
                    </a:ext>
                  </a:extLst>
                </a:gridCol>
                <a:gridCol w="3528390">
                  <a:extLst>
                    <a:ext uri="{9D8B030D-6E8A-4147-A177-3AD203B41FA5}">
                      <a16:colId xmlns:a16="http://schemas.microsoft.com/office/drawing/2014/main" val="963244198"/>
                    </a:ext>
                  </a:extLst>
                </a:gridCol>
              </a:tblGrid>
              <a:tr h="288032">
                <a:tc>
                  <a:txBody>
                    <a:bodyPr/>
                    <a:lstStyle/>
                    <a:p>
                      <a:pPr algn="ctr">
                        <a:lnSpc>
                          <a:spcPct val="107000"/>
                        </a:lnSpc>
                        <a:spcAft>
                          <a:spcPts val="0"/>
                        </a:spcAft>
                      </a:pPr>
                      <a:endParaRPr lang="en-GB" sz="1300" b="0" i="1" u="sng"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gridSpan="3">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mn-lt"/>
                          <a:ea typeface="+mn-ea"/>
                          <a:cs typeface="+mn-cs"/>
                        </a:rPr>
                        <a:t>Topic Links &amp; Extra Curricular</a:t>
                      </a:r>
                      <a:endParaRPr kumimoji="0" lang="en-GB" sz="1600" b="1" i="1" u="sng" strike="noStrike" kern="1200" cap="none" spc="0" normalizeH="0" baseline="0" noProof="0" dirty="0">
                        <a:ln>
                          <a:noFill/>
                        </a:ln>
                        <a:solidFill>
                          <a:prstClr val="black"/>
                        </a:solidFill>
                        <a:effectLst/>
                        <a:uLnTx/>
                        <a:uFillTx/>
                        <a:latin typeface="+mn-lt"/>
                        <a:ea typeface="+mn-ea"/>
                        <a:cs typeface="+mn-cs"/>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1" i="0" u="sng" strike="noStrike" kern="1200" cap="none" spc="0" normalizeH="0" baseline="0" noProof="0" dirty="0">
                        <a:ln>
                          <a:noFill/>
                        </a:ln>
                        <a:solidFill>
                          <a:prstClr val="black"/>
                        </a:solidFill>
                        <a:effectLst/>
                        <a:uLnTx/>
                        <a:uFillTx/>
                        <a:latin typeface="+mn-lt"/>
                        <a:ea typeface="+mn-ea"/>
                        <a:cs typeface="+mn-cs"/>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6047700"/>
                  </a:ext>
                </a:extLst>
              </a:tr>
              <a:tr h="1018937">
                <a:tc>
                  <a:txBody>
                    <a:bodyPr/>
                    <a:lstStyle/>
                    <a:p>
                      <a:pPr algn="ct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0286" marR="60286" marT="0" marB="0">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1400" dirty="0">
                          <a:effectLst/>
                          <a:latin typeface="Calibri" panose="020F0502020204030204" pitchFamily="34" charset="0"/>
                          <a:ea typeface="Calibri" panose="020F0502020204030204" pitchFamily="34" charset="0"/>
                          <a:cs typeface="Arial" panose="020B0604020202020204" pitchFamily="34" charset="0"/>
                        </a:rPr>
                        <a:t> </a:t>
                      </a:r>
                      <a:r>
                        <a:rPr lang="en-GB" sz="1300" b="1" i="0" u="sng" strike="noStrike" kern="1200" baseline="0" dirty="0">
                          <a:solidFill>
                            <a:schemeClr val="tx1"/>
                          </a:solidFill>
                          <a:latin typeface="+mn-lt"/>
                          <a:ea typeface="+mn-ea"/>
                          <a:cs typeface="+mn-cs"/>
                        </a:rPr>
                        <a:t>Autumn</a:t>
                      </a:r>
                    </a:p>
                    <a:p>
                      <a:r>
                        <a:rPr lang="en-GB" sz="1300" b="0" i="0" u="none" strike="noStrike" kern="1200" baseline="0" dirty="0">
                          <a:solidFill>
                            <a:schemeClr val="tx1"/>
                          </a:solidFill>
                          <a:latin typeface="+mn-lt"/>
                          <a:ea typeface="+mn-ea"/>
                          <a:cs typeface="+mn-cs"/>
                        </a:rPr>
                        <a:t>Harvest (donations)</a:t>
                      </a:r>
                    </a:p>
                    <a:p>
                      <a:r>
                        <a:rPr lang="en-GB" sz="1300" b="0" i="0" u="none" strike="noStrike" kern="1200" baseline="0" dirty="0">
                          <a:solidFill>
                            <a:schemeClr val="tx1"/>
                          </a:solidFill>
                          <a:latin typeface="+mn-lt"/>
                          <a:ea typeface="+mn-ea"/>
                          <a:cs typeface="+mn-cs"/>
                        </a:rPr>
                        <a:t>Individual Photos </a:t>
                      </a:r>
                    </a:p>
                    <a:p>
                      <a:r>
                        <a:rPr lang="en-GB" sz="1300" b="0" i="0" u="none" strike="noStrike" kern="1200" baseline="0" dirty="0">
                          <a:solidFill>
                            <a:srgbClr val="FF0000"/>
                          </a:solidFill>
                          <a:latin typeface="+mn-lt"/>
                          <a:ea typeface="+mn-ea"/>
                          <a:cs typeface="+mn-cs"/>
                        </a:rPr>
                        <a:t>Online live lesson (Greeks)</a:t>
                      </a:r>
                    </a:p>
                    <a:p>
                      <a:r>
                        <a:rPr lang="en-GB" sz="1300" b="0" i="0" u="none" strike="noStrike" kern="1200" baseline="0" dirty="0">
                          <a:solidFill>
                            <a:schemeClr val="tx1"/>
                          </a:solidFill>
                          <a:latin typeface="+mn-lt"/>
                          <a:ea typeface="+mn-ea"/>
                          <a:cs typeface="+mn-cs"/>
                        </a:rPr>
                        <a:t>Panto</a:t>
                      </a:r>
                    </a:p>
                    <a:p>
                      <a:r>
                        <a:rPr lang="en-GB" sz="1300" b="0" i="0" u="none" strike="noStrike" kern="1200" baseline="0" dirty="0">
                          <a:solidFill>
                            <a:schemeClr val="tx1"/>
                          </a:solidFill>
                          <a:latin typeface="+mn-lt"/>
                          <a:ea typeface="+mn-ea"/>
                          <a:cs typeface="+mn-cs"/>
                        </a:rPr>
                        <a:t>Christmas lunch </a:t>
                      </a: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300" b="1" i="0" u="sng" strike="noStrike" kern="1200" baseline="0" dirty="0">
                          <a:solidFill>
                            <a:schemeClr val="tx1"/>
                          </a:solidFill>
                          <a:latin typeface="+mn-lt"/>
                          <a:ea typeface="+mn-ea"/>
                          <a:cs typeface="+mn-cs"/>
                        </a:rPr>
                        <a:t>Spring</a:t>
                      </a:r>
                    </a:p>
                    <a:p>
                      <a:r>
                        <a:rPr lang="en-GB" sz="1300" b="0" i="0" u="none" strike="noStrike" baseline="0" dirty="0">
                          <a:solidFill>
                            <a:srgbClr val="000000"/>
                          </a:solidFill>
                          <a:latin typeface="Calibri" panose="020F0502020204030204" pitchFamily="34" charset="0"/>
                        </a:rPr>
                        <a:t>Swimming</a:t>
                      </a:r>
                    </a:p>
                    <a:p>
                      <a:r>
                        <a:rPr lang="en-GB" sz="1300" b="0" i="0" u="none" strike="noStrike" baseline="0" dirty="0">
                          <a:solidFill>
                            <a:srgbClr val="000000"/>
                          </a:solidFill>
                          <a:latin typeface="Calibri" panose="020F0502020204030204" pitchFamily="34" charset="0"/>
                        </a:rPr>
                        <a:t>Science Week</a:t>
                      </a:r>
                    </a:p>
                    <a:p>
                      <a:r>
                        <a:rPr lang="en-GB" sz="1300" b="0" i="0" u="none" strike="noStrike" baseline="0" dirty="0">
                          <a:solidFill>
                            <a:srgbClr val="FF0000"/>
                          </a:solidFill>
                          <a:latin typeface="Calibri" panose="020F0502020204030204" pitchFamily="34" charset="0"/>
                        </a:rPr>
                        <a:t>Trip to Eton College Collections Museum (WW2)</a:t>
                      </a: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300" b="1" i="0" u="sng" strike="noStrike" kern="1200" baseline="0" dirty="0">
                          <a:solidFill>
                            <a:schemeClr val="tx1"/>
                          </a:solidFill>
                          <a:latin typeface="+mn-lt"/>
                          <a:ea typeface="+mn-ea"/>
                          <a:cs typeface="+mn-cs"/>
                        </a:rPr>
                        <a:t>Summer</a:t>
                      </a:r>
                    </a:p>
                    <a:p>
                      <a:r>
                        <a:rPr lang="en-GB" sz="1300" b="0" i="0" u="none" strike="noStrike" baseline="0" dirty="0">
                          <a:solidFill>
                            <a:srgbClr val="FF0000"/>
                          </a:solidFill>
                          <a:latin typeface="Calibri" panose="020F0502020204030204" pitchFamily="34" charset="0"/>
                        </a:rPr>
                        <a:t>Berkshire Music Festival at the Hexagon</a:t>
                      </a:r>
                    </a:p>
                    <a:p>
                      <a:r>
                        <a:rPr lang="en-GB" sz="1300" b="0" i="0" u="none" strike="noStrike" baseline="0" dirty="0">
                          <a:solidFill>
                            <a:srgbClr val="000000"/>
                          </a:solidFill>
                          <a:latin typeface="Calibri" panose="020F0502020204030204" pitchFamily="34" charset="0"/>
                        </a:rPr>
                        <a:t>Class Photos                         Sports Day                            Transition Days (x2)</a:t>
                      </a:r>
                    </a:p>
                  </a:txBody>
                  <a:tcPr marL="60286" marR="602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91623108"/>
                  </a:ext>
                </a:extLst>
              </a:tr>
            </a:tbl>
          </a:graphicData>
        </a:graphic>
      </p:graphicFrame>
      <p:sp>
        <p:nvSpPr>
          <p:cNvPr id="9" name="Title 1">
            <a:extLst>
              <a:ext uri="{FF2B5EF4-FFF2-40B4-BE49-F238E27FC236}">
                <a16:creationId xmlns:a16="http://schemas.microsoft.com/office/drawing/2014/main" id="{A669BE00-7E16-4B2B-9938-DF919BC32D8F}"/>
              </a:ext>
            </a:extLst>
          </p:cNvPr>
          <p:cNvSpPr txBox="1">
            <a:spLocks/>
          </p:cNvSpPr>
          <p:nvPr/>
        </p:nvSpPr>
        <p:spPr>
          <a:xfrm>
            <a:off x="335360" y="6209928"/>
            <a:ext cx="11089232" cy="64807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400" b="1" dirty="0">
                <a:solidFill>
                  <a:srgbClr val="FF0000"/>
                </a:solidFill>
                <a:latin typeface="+mn-lt"/>
              </a:rPr>
              <a:t>* Field trips and events in school are subject to change. Those listed above are indicative and not guaranteed to take place. As ever, with changing guidance and regulations, activities may be subject to change at short notice.</a:t>
            </a:r>
          </a:p>
        </p:txBody>
      </p:sp>
    </p:spTree>
    <p:extLst>
      <p:ext uri="{BB962C8B-B14F-4D97-AF65-F5344CB8AC3E}">
        <p14:creationId xmlns:p14="http://schemas.microsoft.com/office/powerpoint/2010/main" val="3855288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71400"/>
            <a:ext cx="8198668" cy="857250"/>
          </a:xfrm>
        </p:spPr>
        <p:txBody>
          <a:bodyPr>
            <a:normAutofit/>
          </a:bodyPr>
          <a:lstStyle/>
          <a:p>
            <a:r>
              <a:rPr lang="en-US" b="1" dirty="0">
                <a:solidFill>
                  <a:srgbClr val="7030A0"/>
                </a:solidFill>
              </a:rPr>
              <a:t>Year 5 Autumn 1</a:t>
            </a:r>
            <a:r>
              <a:rPr lang="en-GB" b="1" dirty="0">
                <a:solidFill>
                  <a:srgbClr val="7030A0"/>
                </a:solidFill>
              </a:rPr>
              <a:t> homework grid</a:t>
            </a:r>
            <a:endParaRPr lang="en-US" b="1" dirty="0">
              <a:solidFill>
                <a:srgbClr val="7030A0"/>
              </a:solidFill>
            </a:endParaRPr>
          </a:p>
        </p:txBody>
      </p:sp>
      <p:sp>
        <p:nvSpPr>
          <p:cNvPr id="3" name="TextBox 2"/>
          <p:cNvSpPr txBox="1"/>
          <p:nvPr/>
        </p:nvSpPr>
        <p:spPr>
          <a:xfrm>
            <a:off x="-456728" y="2924944"/>
            <a:ext cx="184731" cy="369332"/>
          </a:xfrm>
          <a:prstGeom prst="rect">
            <a:avLst/>
          </a:prstGeom>
          <a:noFill/>
        </p:spPr>
        <p:txBody>
          <a:bodyPr wrap="none" rtlCol="0">
            <a:spAutoFit/>
          </a:bodyPr>
          <a:lstStyle/>
          <a:p>
            <a:endParaRPr lang="en-GB" dirty="0"/>
          </a:p>
        </p:txBody>
      </p:sp>
      <p:graphicFrame>
        <p:nvGraphicFramePr>
          <p:cNvPr id="6" name="Table 2">
            <a:extLst>
              <a:ext uri="{FF2B5EF4-FFF2-40B4-BE49-F238E27FC236}">
                <a16:creationId xmlns:a16="http://schemas.microsoft.com/office/drawing/2014/main" id="{1A7A85EA-13BE-437D-A4D3-CD157D451E77}"/>
              </a:ext>
            </a:extLst>
          </p:cNvPr>
          <p:cNvGraphicFramePr>
            <a:graphicFrameLocks noGrp="1"/>
          </p:cNvGraphicFramePr>
          <p:nvPr>
            <p:extLst>
              <p:ext uri="{D42A27DB-BD31-4B8C-83A1-F6EECF244321}">
                <p14:modId xmlns:p14="http://schemas.microsoft.com/office/powerpoint/2010/main" val="3191168656"/>
              </p:ext>
            </p:extLst>
          </p:nvPr>
        </p:nvGraphicFramePr>
        <p:xfrm>
          <a:off x="612303" y="599852"/>
          <a:ext cx="10967394" cy="6236841"/>
        </p:xfrm>
        <a:graphic>
          <a:graphicData uri="http://schemas.openxmlformats.org/drawingml/2006/table">
            <a:tbl>
              <a:tblPr firstRow="1" bandRow="1">
                <a:tableStyleId>{5C22544A-7EE6-4342-B048-85BDC9FD1C3A}</a:tableStyleId>
              </a:tblPr>
              <a:tblGrid>
                <a:gridCol w="1827899">
                  <a:extLst>
                    <a:ext uri="{9D8B030D-6E8A-4147-A177-3AD203B41FA5}">
                      <a16:colId xmlns:a16="http://schemas.microsoft.com/office/drawing/2014/main" val="1341547283"/>
                    </a:ext>
                  </a:extLst>
                </a:gridCol>
                <a:gridCol w="1827899">
                  <a:extLst>
                    <a:ext uri="{9D8B030D-6E8A-4147-A177-3AD203B41FA5}">
                      <a16:colId xmlns:a16="http://schemas.microsoft.com/office/drawing/2014/main" val="3491733181"/>
                    </a:ext>
                  </a:extLst>
                </a:gridCol>
                <a:gridCol w="1827899">
                  <a:extLst>
                    <a:ext uri="{9D8B030D-6E8A-4147-A177-3AD203B41FA5}">
                      <a16:colId xmlns:a16="http://schemas.microsoft.com/office/drawing/2014/main" val="2781398120"/>
                    </a:ext>
                  </a:extLst>
                </a:gridCol>
                <a:gridCol w="1827899">
                  <a:extLst>
                    <a:ext uri="{9D8B030D-6E8A-4147-A177-3AD203B41FA5}">
                      <a16:colId xmlns:a16="http://schemas.microsoft.com/office/drawing/2014/main" val="575645914"/>
                    </a:ext>
                  </a:extLst>
                </a:gridCol>
                <a:gridCol w="1827899">
                  <a:extLst>
                    <a:ext uri="{9D8B030D-6E8A-4147-A177-3AD203B41FA5}">
                      <a16:colId xmlns:a16="http://schemas.microsoft.com/office/drawing/2014/main" val="3161493742"/>
                    </a:ext>
                  </a:extLst>
                </a:gridCol>
                <a:gridCol w="1827899">
                  <a:extLst>
                    <a:ext uri="{9D8B030D-6E8A-4147-A177-3AD203B41FA5}">
                      <a16:colId xmlns:a16="http://schemas.microsoft.com/office/drawing/2014/main" val="2924638655"/>
                    </a:ext>
                  </a:extLst>
                </a:gridCol>
              </a:tblGrid>
              <a:tr h="1299765">
                <a:tc gridSpan="6">
                  <a:txBody>
                    <a:bodyPr/>
                    <a:lstStyle/>
                    <a:p>
                      <a:pPr algn="r"/>
                      <a:r>
                        <a:rPr lang="en-GB" sz="3600" dirty="0">
                          <a:solidFill>
                            <a:schemeClr val="tx2"/>
                          </a:solidFill>
                        </a:rPr>
                        <a:t>Year 5 Autumn Term 1 – Topic: The Alps </a:t>
                      </a:r>
                      <a:r>
                        <a:rPr lang="en-GB" sz="2800" dirty="0">
                          <a:solidFill>
                            <a:schemeClr val="tx2"/>
                          </a:solidFill>
                        </a:rPr>
                        <a:t>(Mountains)</a:t>
                      </a:r>
                      <a:endParaRPr lang="en-GB" sz="3600" dirty="0">
                        <a:solidFill>
                          <a:schemeClr val="tx2"/>
                        </a:solidFill>
                      </a:endParaRPr>
                    </a:p>
                  </a:txBody>
                  <a:tcPr>
                    <a:blipFill>
                      <a:blip r:embed="rId3"/>
                      <a:stretch>
                        <a:fillRect/>
                      </a:stretch>
                    </a:blip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4146411107"/>
                  </a:ext>
                </a:extLst>
              </a:tr>
              <a:tr h="1513203">
                <a:tc>
                  <a:txBody>
                    <a:bodyPr/>
                    <a:lstStyle/>
                    <a:p>
                      <a:pPr algn="ctr"/>
                      <a:r>
                        <a:rPr lang="en-GB" sz="1400" dirty="0">
                          <a:latin typeface="Letter-join Basic 40" panose="02000505000000020003" pitchFamily="50" charset="0"/>
                        </a:rPr>
                        <a:t>What is an avalanche?</a:t>
                      </a:r>
                    </a:p>
                    <a:p>
                      <a:pPr algn="ctr"/>
                      <a:r>
                        <a:rPr lang="en-GB" sz="1400" dirty="0">
                          <a:latin typeface="Letter-join Basic 40" panose="02000505000000020003" pitchFamily="50" charset="0"/>
                        </a:rPr>
                        <a:t>Find out what they are an how they happen.</a:t>
                      </a:r>
                    </a:p>
                    <a:p>
                      <a:pPr algn="ctr"/>
                      <a:endParaRPr lang="en-GB" sz="1400" dirty="0">
                        <a:latin typeface="Letter-join Basic 40" panose="02000505000000020003" pitchFamily="50" charset="0"/>
                      </a:endParaRPr>
                    </a:p>
                    <a:p>
                      <a:pPr algn="ctr"/>
                      <a:r>
                        <a:rPr lang="en-GB" sz="1400" dirty="0">
                          <a:latin typeface="Letter-join Basic 40" panose="02000505000000020003" pitchFamily="50" charset="0"/>
                        </a:rPr>
                        <a:t>Think of a creative way to present your findings.</a:t>
                      </a:r>
                    </a:p>
                  </a:txBody>
                  <a:tcPr anchor="ctr"/>
                </a:tc>
                <a:tc>
                  <a:txBody>
                    <a:bodyPr/>
                    <a:lstStyle/>
                    <a:p>
                      <a:pPr algn="ctr"/>
                      <a:r>
                        <a:rPr lang="en-GB" sz="1400" dirty="0">
                          <a:latin typeface="Letter-join Basic 40" panose="02000505000000020003" pitchFamily="50" charset="0"/>
                        </a:rPr>
                        <a:t>Write a fact file about The Alps.</a:t>
                      </a:r>
                    </a:p>
                    <a:p>
                      <a:pPr algn="ctr"/>
                      <a:endParaRPr lang="en-GB" sz="1400" dirty="0">
                        <a:latin typeface="Letter-join Basic 40" panose="02000505000000020003" pitchFamily="50" charset="0"/>
                      </a:endParaRPr>
                    </a:p>
                    <a:p>
                      <a:pPr algn="ctr"/>
                      <a:r>
                        <a:rPr lang="en-GB" sz="1400" dirty="0">
                          <a:latin typeface="Letter-join Basic 40" panose="02000505000000020003" pitchFamily="50" charset="0"/>
                        </a:rPr>
                        <a:t>Include subheadings to separate the information.</a:t>
                      </a:r>
                    </a:p>
                  </a:txBody>
                  <a:tcPr anchor="ctr"/>
                </a:tc>
                <a:tc>
                  <a:txBody>
                    <a:bodyPr/>
                    <a:lstStyle/>
                    <a:p>
                      <a:pPr algn="ctr"/>
                      <a:r>
                        <a:rPr lang="en-GB" sz="1400" dirty="0">
                          <a:latin typeface="Letter-join Basic 40" panose="02000505000000020003" pitchFamily="50" charset="0"/>
                        </a:rPr>
                        <a:t>Imagine you are going to climb a mountain.</a:t>
                      </a:r>
                    </a:p>
                    <a:p>
                      <a:pPr algn="ctr"/>
                      <a:endParaRPr lang="en-GB" sz="1400" dirty="0">
                        <a:latin typeface="Letter-join Basic 40" panose="02000505000000020003" pitchFamily="50" charset="0"/>
                      </a:endParaRPr>
                    </a:p>
                    <a:p>
                      <a:pPr algn="ctr"/>
                      <a:r>
                        <a:rPr lang="en-GB" sz="1400" dirty="0">
                          <a:latin typeface="Letter-join Basic 40" panose="02000505000000020003" pitchFamily="50" charset="0"/>
                        </a:rPr>
                        <a:t>Research, draw and label the equipment and clothing you would take with you,</a:t>
                      </a:r>
                    </a:p>
                  </a:txBody>
                  <a:tcPr anchor="ctr"/>
                </a:tc>
                <a:tc>
                  <a:txBody>
                    <a:bodyPr/>
                    <a:lstStyle/>
                    <a:p>
                      <a:pPr algn="ctr"/>
                      <a:r>
                        <a:rPr lang="en-GB" sz="1400" dirty="0">
                          <a:latin typeface="Letter-join Basic 40" panose="02000505000000020003" pitchFamily="50" charset="0"/>
                        </a:rPr>
                        <a:t>Write a rap or poem giving advice on how to respect mountain environments.</a:t>
                      </a:r>
                    </a:p>
                  </a:txBody>
                  <a:tcPr anchor="ctr"/>
                </a:tc>
                <a:tc>
                  <a:txBody>
                    <a:bodyPr/>
                    <a:lstStyle/>
                    <a:p>
                      <a:pPr algn="ctr"/>
                      <a:r>
                        <a:rPr lang="en-GB" sz="1400" dirty="0">
                          <a:latin typeface="Letter-join Basic 40" panose="02000505000000020003" pitchFamily="50" charset="0"/>
                        </a:rPr>
                        <a:t>Using any media (paint, pastels, junk modelling, etc.) create a realistic mountain scene.</a:t>
                      </a:r>
                    </a:p>
                  </a:txBody>
                  <a:tcPr anchor="ctr"/>
                </a:tc>
                <a:tc>
                  <a:txBody>
                    <a:bodyPr/>
                    <a:lstStyle/>
                    <a:p>
                      <a:pPr algn="ctr"/>
                      <a:r>
                        <a:rPr lang="en-GB" sz="1400" dirty="0">
                          <a:latin typeface="Letter-join Basic 40" panose="02000505000000020003" pitchFamily="50" charset="0"/>
                        </a:rPr>
                        <a:t>Make a model of a mountain.</a:t>
                      </a:r>
                    </a:p>
                    <a:p>
                      <a:pPr algn="ctr"/>
                      <a:endParaRPr lang="en-GB" sz="1400" dirty="0">
                        <a:latin typeface="Letter-join Basic 40" panose="02000505000000020003" pitchFamily="50" charset="0"/>
                      </a:endParaRPr>
                    </a:p>
                    <a:p>
                      <a:pPr algn="ctr"/>
                      <a:r>
                        <a:rPr lang="en-GB" sz="1400" dirty="0">
                          <a:latin typeface="Letter-join Basic 40" panose="02000505000000020003" pitchFamily="50" charset="0"/>
                        </a:rPr>
                        <a:t>Ensure it is 3D and includes the layers/biomes of the mountain.</a:t>
                      </a:r>
                    </a:p>
                  </a:txBody>
                  <a:tcPr anchor="ctr"/>
                </a:tc>
                <a:extLst>
                  <a:ext uri="{0D108BD9-81ED-4DB2-BD59-A6C34878D82A}">
                    <a16:rowId xmlns:a16="http://schemas.microsoft.com/office/drawing/2014/main" val="3988696665"/>
                  </a:ext>
                </a:extLst>
              </a:tr>
              <a:tr h="1920604">
                <a:tc>
                  <a:txBody>
                    <a:bodyPr/>
                    <a:lstStyle/>
                    <a:p>
                      <a:pPr algn="ctr"/>
                      <a:r>
                        <a:rPr lang="en-GB" sz="1400" dirty="0">
                          <a:latin typeface="Letter-join Basic 40" panose="02000505000000020003" pitchFamily="50" charset="0"/>
                        </a:rPr>
                        <a:t>Write an acrostic poem about a mountain in The Alps.</a:t>
                      </a:r>
                    </a:p>
                  </a:txBody>
                  <a:tcPr anchor="ctr"/>
                </a:tc>
                <a:tc>
                  <a:txBody>
                    <a:bodyPr/>
                    <a:lstStyle/>
                    <a:p>
                      <a:pPr algn="ctr"/>
                      <a:r>
                        <a:rPr lang="en-GB" sz="1400" dirty="0">
                          <a:latin typeface="Letter-join Basic 40" panose="02000505000000020003" pitchFamily="50" charset="0"/>
                        </a:rPr>
                        <a:t>Use a map to locate different ski resorts around the world, in particular those located in The Alps.</a:t>
                      </a:r>
                    </a:p>
                  </a:txBody>
                  <a:tcPr anchor="ctr"/>
                </a:tc>
                <a:tc>
                  <a:txBody>
                    <a:bodyPr/>
                    <a:lstStyle/>
                    <a:p>
                      <a:pPr algn="ctr"/>
                      <a:r>
                        <a:rPr lang="en-GB" sz="1400" dirty="0">
                          <a:latin typeface="Letter-join Basic 40" panose="02000505000000020003" pitchFamily="50" charset="0"/>
                        </a:rPr>
                        <a:t>Create a warning poster about the dangers of climbing Mount Blanc.</a:t>
                      </a:r>
                    </a:p>
                  </a:txBody>
                  <a:tcPr anchor="ctr"/>
                </a:tc>
                <a:tc>
                  <a:txBody>
                    <a:bodyPr/>
                    <a:lstStyle/>
                    <a:p>
                      <a:pPr algn="ctr"/>
                      <a:r>
                        <a:rPr lang="en-GB" sz="1400" dirty="0">
                          <a:latin typeface="Letter-join Basic 40" panose="02000505000000020003" pitchFamily="50" charset="0"/>
                        </a:rPr>
                        <a:t>Create a brochure to advertise a ski resort.</a:t>
                      </a:r>
                    </a:p>
                    <a:p>
                      <a:pPr algn="ctr"/>
                      <a:endParaRPr lang="en-GB" sz="1400" dirty="0">
                        <a:latin typeface="Letter-join Basic 40" panose="02000505000000020003" pitchFamily="50" charset="0"/>
                      </a:endParaRPr>
                    </a:p>
                    <a:p>
                      <a:pPr algn="ctr"/>
                      <a:r>
                        <a:rPr lang="en-GB" sz="1400" dirty="0">
                          <a:latin typeface="Letter-join Basic 40" panose="02000505000000020003" pitchFamily="50" charset="0"/>
                        </a:rPr>
                        <a:t>Include sections on all the things which can be found there. Remember to be persuasive.</a:t>
                      </a:r>
                    </a:p>
                  </a:txBody>
                  <a:tcPr anchor="ctr"/>
                </a:tc>
                <a:tc>
                  <a:txBody>
                    <a:bodyPr/>
                    <a:lstStyle/>
                    <a:p>
                      <a:pPr algn="ctr"/>
                      <a:r>
                        <a:rPr lang="en-GB" sz="1400" dirty="0">
                          <a:latin typeface="Letter-join Basic 40" panose="02000505000000020003" pitchFamily="50" charset="0"/>
                        </a:rPr>
                        <a:t>Write a mythical yeti story, including your own fantasy characters.</a:t>
                      </a:r>
                    </a:p>
                    <a:p>
                      <a:pPr algn="ctr"/>
                      <a:endParaRPr lang="en-GB" sz="1400" dirty="0">
                        <a:latin typeface="Letter-join Basic 40" panose="02000505000000020003" pitchFamily="50" charset="0"/>
                      </a:endParaRPr>
                    </a:p>
                    <a:p>
                      <a:pPr algn="ctr"/>
                      <a:r>
                        <a:rPr lang="en-GB" sz="1400" dirty="0">
                          <a:latin typeface="Letter-join Basic 40" panose="02000505000000020003" pitchFamily="50" charset="0"/>
                        </a:rPr>
                        <a:t>Describe the setting using a range of adjectives.</a:t>
                      </a:r>
                    </a:p>
                  </a:txBody>
                  <a:tcPr anchor="ctr"/>
                </a:tc>
                <a:tc>
                  <a:txBody>
                    <a:bodyPr/>
                    <a:lstStyle/>
                    <a:p>
                      <a:pPr algn="ctr"/>
                      <a:r>
                        <a:rPr lang="en-GB" sz="1400" dirty="0">
                          <a:latin typeface="Letter-join Basic 40" panose="02000505000000020003" pitchFamily="50" charset="0"/>
                        </a:rPr>
                        <a:t>Create a meal plan for a mountain climber.</a:t>
                      </a:r>
                    </a:p>
                    <a:p>
                      <a:pPr algn="ctr"/>
                      <a:endParaRPr lang="en-GB" sz="1400" dirty="0">
                        <a:latin typeface="Letter-join Basic 40" panose="02000505000000020003" pitchFamily="50" charset="0"/>
                      </a:endParaRPr>
                    </a:p>
                    <a:p>
                      <a:pPr algn="ctr"/>
                      <a:r>
                        <a:rPr lang="en-GB" sz="1400" dirty="0">
                          <a:latin typeface="Letter-join Basic 40" panose="02000505000000020003" pitchFamily="50" charset="0"/>
                        </a:rPr>
                        <a:t>Think of what would give the most energy, the equipment they might have available and how to keep the food safe to eat.</a:t>
                      </a:r>
                    </a:p>
                  </a:txBody>
                  <a:tcPr anchor="ctr"/>
                </a:tc>
                <a:extLst>
                  <a:ext uri="{0D108BD9-81ED-4DB2-BD59-A6C34878D82A}">
                    <a16:rowId xmlns:a16="http://schemas.microsoft.com/office/drawing/2014/main" val="157636187"/>
                  </a:ext>
                </a:extLst>
              </a:tr>
              <a:tr h="1340436">
                <a:tc>
                  <a:txBody>
                    <a:bodyPr/>
                    <a:lstStyle/>
                    <a:p>
                      <a:r>
                        <a:rPr lang="en-GB" sz="1400" dirty="0">
                          <a:latin typeface="Letter-join Basic 40" panose="02000505000000020003" pitchFamily="50" charset="0"/>
                        </a:rPr>
                        <a:t>Come up with your own project ideas too!</a:t>
                      </a:r>
                    </a:p>
                  </a:txBody>
                  <a:tcPr/>
                </a:tc>
                <a:tc>
                  <a:txBody>
                    <a:bodyPr/>
                    <a:lstStyle/>
                    <a:p>
                      <a:pPr algn="ctr"/>
                      <a:r>
                        <a:rPr lang="en-GB" sz="1600" dirty="0">
                          <a:latin typeface="Letter-join Basic 40" panose="02000505000000020003" pitchFamily="50" charset="0"/>
                        </a:rPr>
                        <a:t>Daily Reading</a:t>
                      </a:r>
                    </a:p>
                  </a:txBody>
                  <a:tcPr anchor="ctr">
                    <a:solidFill>
                      <a:schemeClr val="accent5">
                        <a:lumMod val="40000"/>
                        <a:lumOff val="60000"/>
                      </a:schemeClr>
                    </a:solidFill>
                  </a:tcPr>
                </a:tc>
                <a:tc>
                  <a:txBody>
                    <a:bodyPr/>
                    <a:lstStyle/>
                    <a:p>
                      <a:r>
                        <a:rPr lang="en-GB" sz="1400" dirty="0">
                          <a:latin typeface="Letter-join Basic 40" panose="02000505000000020003" pitchFamily="50" charset="0"/>
                        </a:rPr>
                        <a:t>Please record your child’s reading in their reading record.</a:t>
                      </a:r>
                    </a:p>
                  </a:txBody>
                  <a:tcPr>
                    <a:solidFill>
                      <a:schemeClr val="accent5">
                        <a:lumMod val="40000"/>
                        <a:lumOff val="60000"/>
                      </a:schemeClr>
                    </a:solidFill>
                  </a:tcPr>
                </a:tc>
                <a:tc>
                  <a:txBody>
                    <a:bodyPr/>
                    <a:lstStyle/>
                    <a:p>
                      <a:endParaRPr lang="en-GB" sz="1400" dirty="0">
                        <a:latin typeface="Letter-join Basic 40" panose="02000505000000020003" pitchFamily="50" charset="0"/>
                      </a:endParaRPr>
                    </a:p>
                  </a:txBody>
                  <a:tcPr>
                    <a:solidFill>
                      <a:schemeClr val="accent5">
                        <a:lumMod val="40000"/>
                        <a:lumOff val="60000"/>
                      </a:schemeClr>
                    </a:solidFill>
                  </a:tcPr>
                </a:tc>
                <a:tc>
                  <a:txBody>
                    <a:bodyPr/>
                    <a:lstStyle/>
                    <a:p>
                      <a:endParaRPr lang="en-GB" sz="1400" dirty="0">
                        <a:latin typeface="Letter-join Basic 40" panose="02000505000000020003" pitchFamily="50" charset="0"/>
                      </a:endParaRPr>
                    </a:p>
                  </a:txBody>
                  <a:tcPr>
                    <a:solidFill>
                      <a:schemeClr val="accent5">
                        <a:lumMod val="40000"/>
                        <a:lumOff val="60000"/>
                      </a:schemeClr>
                    </a:solidFill>
                  </a:tcPr>
                </a:tc>
                <a:tc>
                  <a:txBody>
                    <a:bodyPr/>
                    <a:lstStyle/>
                    <a:p>
                      <a:endParaRPr lang="en-GB" sz="1400" dirty="0">
                        <a:latin typeface="Letter-join Basic 40" panose="02000505000000020003" pitchFamily="50" charset="0"/>
                      </a:endParaRPr>
                    </a:p>
                  </a:txBody>
                  <a:tcPr>
                    <a:solidFill>
                      <a:schemeClr val="accent5">
                        <a:lumMod val="40000"/>
                        <a:lumOff val="60000"/>
                      </a:schemeClr>
                    </a:solidFill>
                  </a:tcPr>
                </a:tc>
                <a:extLst>
                  <a:ext uri="{0D108BD9-81ED-4DB2-BD59-A6C34878D82A}">
                    <a16:rowId xmlns:a16="http://schemas.microsoft.com/office/drawing/2014/main" val="3147054310"/>
                  </a:ext>
                </a:extLst>
              </a:tr>
            </a:tbl>
          </a:graphicData>
        </a:graphic>
      </p:graphicFrame>
      <p:pic>
        <p:nvPicPr>
          <p:cNvPr id="8" name="Picture 7">
            <a:extLst>
              <a:ext uri="{FF2B5EF4-FFF2-40B4-BE49-F238E27FC236}">
                <a16:creationId xmlns:a16="http://schemas.microsoft.com/office/drawing/2014/main" id="{F5F0861B-EA83-41D9-BED1-C97A006D211B}"/>
              </a:ext>
            </a:extLst>
          </p:cNvPr>
          <p:cNvPicPr>
            <a:picLocks noChangeAspect="1"/>
          </p:cNvPicPr>
          <p:nvPr/>
        </p:nvPicPr>
        <p:blipFill>
          <a:blip r:embed="rId4"/>
          <a:stretch>
            <a:fillRect/>
          </a:stretch>
        </p:blipFill>
        <p:spPr>
          <a:xfrm>
            <a:off x="9984432" y="5589240"/>
            <a:ext cx="1372689" cy="1040956"/>
          </a:xfrm>
          <a:prstGeom prst="rect">
            <a:avLst/>
          </a:prstGeom>
        </p:spPr>
      </p:pic>
      <p:pic>
        <p:nvPicPr>
          <p:cNvPr id="9" name="Picture 8">
            <a:extLst>
              <a:ext uri="{FF2B5EF4-FFF2-40B4-BE49-F238E27FC236}">
                <a16:creationId xmlns:a16="http://schemas.microsoft.com/office/drawing/2014/main" id="{C77388F4-E4E8-4823-874C-B8D540DD1CF7}"/>
              </a:ext>
            </a:extLst>
          </p:cNvPr>
          <p:cNvPicPr>
            <a:picLocks noChangeAspect="1"/>
          </p:cNvPicPr>
          <p:nvPr/>
        </p:nvPicPr>
        <p:blipFill>
          <a:blip r:embed="rId5"/>
          <a:stretch>
            <a:fillRect/>
          </a:stretch>
        </p:blipFill>
        <p:spPr>
          <a:xfrm>
            <a:off x="8007364" y="5772946"/>
            <a:ext cx="1672156" cy="857250"/>
          </a:xfrm>
          <a:prstGeom prst="rect">
            <a:avLst/>
          </a:prstGeom>
        </p:spPr>
      </p:pic>
      <p:pic>
        <p:nvPicPr>
          <p:cNvPr id="10" name="Picture 9">
            <a:extLst>
              <a:ext uri="{FF2B5EF4-FFF2-40B4-BE49-F238E27FC236}">
                <a16:creationId xmlns:a16="http://schemas.microsoft.com/office/drawing/2014/main" id="{6C1FB99E-DA00-43CE-987A-1CC6259459F4}"/>
              </a:ext>
            </a:extLst>
          </p:cNvPr>
          <p:cNvPicPr>
            <a:picLocks noChangeAspect="1"/>
          </p:cNvPicPr>
          <p:nvPr/>
        </p:nvPicPr>
        <p:blipFill>
          <a:blip r:embed="rId6"/>
          <a:stretch>
            <a:fillRect/>
          </a:stretch>
        </p:blipFill>
        <p:spPr>
          <a:xfrm>
            <a:off x="6411660" y="5589239"/>
            <a:ext cx="1346065" cy="1040957"/>
          </a:xfrm>
          <a:prstGeom prst="rect">
            <a:avLst/>
          </a:prstGeom>
        </p:spPr>
      </p:pic>
    </p:spTree>
    <p:extLst>
      <p:ext uri="{BB962C8B-B14F-4D97-AF65-F5344CB8AC3E}">
        <p14:creationId xmlns:p14="http://schemas.microsoft.com/office/powerpoint/2010/main" val="2693418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5">
            <a:extLst>
              <a:ext uri="{FF2B5EF4-FFF2-40B4-BE49-F238E27FC236}">
                <a16:creationId xmlns:a16="http://schemas.microsoft.com/office/drawing/2014/main" id="{7EF9C5C5-14B7-4BA1-9CB8-70FAAAFDBAAE}"/>
              </a:ext>
            </a:extLst>
          </p:cNvPr>
          <p:cNvGraphicFramePr>
            <a:graphicFrameLocks noGrp="1"/>
          </p:cNvGraphicFramePr>
          <p:nvPr>
            <p:extLst>
              <p:ext uri="{D42A27DB-BD31-4B8C-83A1-F6EECF244321}">
                <p14:modId xmlns:p14="http://schemas.microsoft.com/office/powerpoint/2010/main" val="2729826503"/>
              </p:ext>
            </p:extLst>
          </p:nvPr>
        </p:nvGraphicFramePr>
        <p:xfrm>
          <a:off x="263352" y="548680"/>
          <a:ext cx="11665296" cy="6111186"/>
        </p:xfrm>
        <a:graphic>
          <a:graphicData uri="http://schemas.openxmlformats.org/drawingml/2006/table">
            <a:tbl>
              <a:tblPr firstRow="1" bandRow="1">
                <a:tableStyleId>{5940675A-B579-460E-94D1-54222C63F5DA}</a:tableStyleId>
              </a:tblPr>
              <a:tblGrid>
                <a:gridCol w="2916324">
                  <a:extLst>
                    <a:ext uri="{9D8B030D-6E8A-4147-A177-3AD203B41FA5}">
                      <a16:colId xmlns:a16="http://schemas.microsoft.com/office/drawing/2014/main" val="3703501997"/>
                    </a:ext>
                  </a:extLst>
                </a:gridCol>
                <a:gridCol w="2916324">
                  <a:extLst>
                    <a:ext uri="{9D8B030D-6E8A-4147-A177-3AD203B41FA5}">
                      <a16:colId xmlns:a16="http://schemas.microsoft.com/office/drawing/2014/main" val="2898001556"/>
                    </a:ext>
                  </a:extLst>
                </a:gridCol>
                <a:gridCol w="2916324">
                  <a:extLst>
                    <a:ext uri="{9D8B030D-6E8A-4147-A177-3AD203B41FA5}">
                      <a16:colId xmlns:a16="http://schemas.microsoft.com/office/drawing/2014/main" val="3495579255"/>
                    </a:ext>
                  </a:extLst>
                </a:gridCol>
                <a:gridCol w="2916324">
                  <a:extLst>
                    <a:ext uri="{9D8B030D-6E8A-4147-A177-3AD203B41FA5}">
                      <a16:colId xmlns:a16="http://schemas.microsoft.com/office/drawing/2014/main" val="3369670780"/>
                    </a:ext>
                  </a:extLst>
                </a:gridCol>
              </a:tblGrid>
              <a:tr h="1920213">
                <a:tc>
                  <a:txBody>
                    <a:bodyPr/>
                    <a:lstStyle/>
                    <a:p>
                      <a:r>
                        <a:rPr lang="en-GB" sz="1300" b="1" dirty="0"/>
                        <a:t>English</a:t>
                      </a:r>
                    </a:p>
                    <a:p>
                      <a:r>
                        <a:rPr lang="en-GB" sz="1300" dirty="0"/>
                        <a:t>Our writing will include a narrative set from the POV of a mountain climber, and creating a set of instructions to support someone planning to climb a mountain.</a:t>
                      </a:r>
                    </a:p>
                    <a:p>
                      <a:r>
                        <a:rPr lang="en-GB" sz="1300" dirty="0"/>
                        <a:t>We are reading </a:t>
                      </a:r>
                      <a:r>
                        <a:rPr lang="en-GB" sz="1300" i="1" dirty="0"/>
                        <a:t>Who Let the Gods Out?</a:t>
                      </a:r>
                      <a:r>
                        <a:rPr lang="en-GB" sz="1300" i="0" dirty="0"/>
                        <a:t> By Maz Evans during our Whole Class Guided Reading Sessions.</a:t>
                      </a:r>
                      <a:endParaRPr lang="en-GB" sz="1300" dirty="0"/>
                    </a:p>
                  </a:txBody>
                  <a:tcPr/>
                </a:tc>
                <a:tc>
                  <a:txBody>
                    <a:bodyPr/>
                    <a:lstStyle/>
                    <a:p>
                      <a:r>
                        <a:rPr lang="en-GB" sz="1300" b="1" dirty="0"/>
                        <a:t>Geography</a:t>
                      </a:r>
                    </a:p>
                    <a:p>
                      <a:r>
                        <a:rPr lang="en-GB" sz="1300" b="0" dirty="0"/>
                        <a:t>We will explore what life is like in The Alps and investigate tourism in mountain environments. </a:t>
                      </a:r>
                    </a:p>
                    <a:p>
                      <a:endParaRPr lang="en-GB" sz="1300" b="0" dirty="0"/>
                    </a:p>
                    <a:p>
                      <a:r>
                        <a:rPr lang="en-GB" sz="1300" b="0" dirty="0"/>
                        <a:t>We will learn about the climate and features of The Alps, with a particular focus on Innsbruck. </a:t>
                      </a:r>
                    </a:p>
                  </a:txBody>
                  <a:tcPr/>
                </a:tc>
                <a:tc>
                  <a:txBody>
                    <a:bodyPr/>
                    <a:lstStyle/>
                    <a:p>
                      <a:r>
                        <a:rPr lang="en-GB" sz="1300" b="1" dirty="0"/>
                        <a:t>Music</a:t>
                      </a:r>
                    </a:p>
                    <a:p>
                      <a:r>
                        <a:rPr lang="en-GB" sz="1300" b="0" dirty="0"/>
                        <a:t>We will be moving over to Kapow for our music scheme and curriculum.</a:t>
                      </a:r>
                    </a:p>
                    <a:p>
                      <a:r>
                        <a:rPr lang="en-GB" sz="1300" b="0" dirty="0"/>
                        <a:t>Our first unit focuses on ‘Music in Nature: chords and melodies’.</a:t>
                      </a:r>
                    </a:p>
                  </a:txBody>
                  <a:tcPr/>
                </a:tc>
                <a:tc>
                  <a:txBody>
                    <a:bodyPr/>
                    <a:lstStyle/>
                    <a:p>
                      <a:r>
                        <a:rPr lang="en-GB" sz="1300" b="1" dirty="0"/>
                        <a:t>RE</a:t>
                      </a:r>
                      <a:endParaRPr lang="en-GB" sz="1300" b="0" dirty="0"/>
                    </a:p>
                    <a:p>
                      <a:r>
                        <a:rPr lang="en-GB" sz="1300" b="0" dirty="0"/>
                        <a:t>Our topic is </a:t>
                      </a:r>
                      <a:r>
                        <a:rPr lang="en-GB" sz="1300" b="0" i="1" dirty="0"/>
                        <a:t>How do Rites of Passage shape the lives of different Christians?</a:t>
                      </a:r>
                      <a:endParaRPr lang="en-GB" sz="1300" b="0" i="0" dirty="0"/>
                    </a:p>
                    <a:p>
                      <a:endParaRPr lang="en-GB" sz="1300" b="0" i="0" dirty="0"/>
                    </a:p>
                    <a:p>
                      <a:r>
                        <a:rPr lang="en-GB" sz="1300" b="0" i="0" dirty="0"/>
                        <a:t>We will focus on baptism as a Christian rite of passage, while also discussing other rites of passage which people of the Christian faith, other faiths or no faith might experience.</a:t>
                      </a:r>
                      <a:endParaRPr lang="en-GB" sz="1300" b="1" dirty="0"/>
                    </a:p>
                  </a:txBody>
                  <a:tcPr/>
                </a:tc>
                <a:extLst>
                  <a:ext uri="{0D108BD9-81ED-4DB2-BD59-A6C34878D82A}">
                    <a16:rowId xmlns:a16="http://schemas.microsoft.com/office/drawing/2014/main" val="2262658549"/>
                  </a:ext>
                </a:extLst>
              </a:tr>
              <a:tr h="1920213">
                <a:tc>
                  <a:txBody>
                    <a:bodyPr/>
                    <a:lstStyle/>
                    <a:p>
                      <a:r>
                        <a:rPr lang="en-GB" sz="1300" b="1" dirty="0"/>
                        <a:t>Maths</a:t>
                      </a:r>
                      <a:endParaRPr lang="en-GB" sz="1300" b="0" dirty="0"/>
                    </a:p>
                    <a:p>
                      <a:r>
                        <a:rPr lang="en-GB" sz="1300" b="0" dirty="0"/>
                        <a:t>We will start Year 5 with a focus on Number and Place Value, including Roman numerals. We will also begin work on the four operations (addition, subtraction, multiplication and division). The multiplication tables, which the children worked so hard on in Year 4, continue to be important and we still encourage regular TTRS practise at home.</a:t>
                      </a:r>
                      <a:endParaRPr lang="en-GB" sz="1300" b="1" dirty="0"/>
                    </a:p>
                  </a:txBody>
                  <a:tcPr/>
                </a:tc>
                <a:tc>
                  <a:txBody>
                    <a:bodyPr/>
                    <a:lstStyle/>
                    <a:p>
                      <a:r>
                        <a:rPr lang="en-GB" sz="1300" b="1" dirty="0"/>
                        <a:t>PSHE</a:t>
                      </a:r>
                      <a:endParaRPr lang="en-GB" sz="1300" b="0" dirty="0"/>
                    </a:p>
                    <a:p>
                      <a:r>
                        <a:rPr lang="en-GB" sz="1300" b="0" dirty="0"/>
                        <a:t>Our first topic is My Healthy Self. This focuses on discussions around supporting our minds and bodies as we grow.</a:t>
                      </a:r>
                    </a:p>
                    <a:p>
                      <a:r>
                        <a:rPr lang="en-GB" sz="1300" b="0" dirty="0"/>
                        <a:t>We will also learn about recognising and coping with strong, complex feelings.</a:t>
                      </a:r>
                      <a:endParaRPr lang="en-GB" sz="1300" b="1" dirty="0"/>
                    </a:p>
                  </a:txBody>
                  <a:tcPr/>
                </a:tc>
                <a:tc>
                  <a:txBody>
                    <a:bodyPr/>
                    <a:lstStyle/>
                    <a:p>
                      <a:pPr algn="ctr"/>
                      <a:r>
                        <a:rPr lang="en-GB" sz="2800" b="1" dirty="0">
                          <a:solidFill>
                            <a:srgbClr val="7030A0"/>
                          </a:solidFill>
                          <a:latin typeface="Gabriola" panose="04040605051002020D02" pitchFamily="82" charset="0"/>
                        </a:rPr>
                        <a:t>The Alps (Mountains)</a:t>
                      </a:r>
                    </a:p>
                    <a:p>
                      <a:pPr algn="ctr"/>
                      <a:endParaRPr lang="en-GB" sz="2800" b="1" dirty="0">
                        <a:solidFill>
                          <a:srgbClr val="7030A0"/>
                        </a:solidFill>
                        <a:latin typeface="Gabriola" panose="04040605051002020D02" pitchFamily="82" charset="0"/>
                      </a:endParaRPr>
                    </a:p>
                  </a:txBody>
                  <a:tcPr/>
                </a:tc>
                <a:tc>
                  <a:txBody>
                    <a:bodyPr/>
                    <a:lstStyle/>
                    <a:p>
                      <a:r>
                        <a:rPr lang="en-GB" sz="1300" b="1" dirty="0"/>
                        <a:t>Computing</a:t>
                      </a:r>
                      <a:endParaRPr lang="en-GB" sz="1300" b="0" dirty="0"/>
                    </a:p>
                    <a:p>
                      <a:r>
                        <a:rPr lang="en-GB" sz="1300" b="0" dirty="0"/>
                        <a:t>The children will investigate computer systems – inputs, processes and outputs – in the context of common technology such as washing machines, online shopping and traffic lights.</a:t>
                      </a:r>
                      <a:endParaRPr lang="en-GB" sz="1300" b="1" dirty="0"/>
                    </a:p>
                  </a:txBody>
                  <a:tcPr/>
                </a:tc>
                <a:extLst>
                  <a:ext uri="{0D108BD9-81ED-4DB2-BD59-A6C34878D82A}">
                    <a16:rowId xmlns:a16="http://schemas.microsoft.com/office/drawing/2014/main" val="828301170"/>
                  </a:ext>
                </a:extLst>
              </a:tr>
              <a:tr h="1920213">
                <a:tc>
                  <a:txBody>
                    <a:bodyPr/>
                    <a:lstStyle/>
                    <a:p>
                      <a:r>
                        <a:rPr lang="en-GB" sz="1300" b="1" dirty="0"/>
                        <a:t>Spellings</a:t>
                      </a:r>
                      <a:endParaRPr lang="en-GB" sz="1300" b="0" dirty="0"/>
                    </a:p>
                    <a:p>
                      <a:r>
                        <a:rPr lang="en-GB" sz="1300" b="0" dirty="0"/>
                        <a:t>We complete daily spellings tests, using the Spelling Shed list for that week.</a:t>
                      </a:r>
                    </a:p>
                    <a:p>
                      <a:endParaRPr lang="en-GB" sz="1300" b="0" dirty="0"/>
                    </a:p>
                    <a:p>
                      <a:r>
                        <a:rPr lang="en-GB" sz="1300" b="0" dirty="0"/>
                        <a:t>Children should practise their spelling words on paper, on the website, or both.</a:t>
                      </a:r>
                      <a:endParaRPr lang="en-GB" sz="1300" b="1" dirty="0"/>
                    </a:p>
                  </a:txBody>
                  <a:tcPr/>
                </a:tc>
                <a:tc>
                  <a:txBody>
                    <a:bodyPr/>
                    <a:lstStyle/>
                    <a:p>
                      <a:r>
                        <a:rPr lang="en-GB" sz="1300" b="1" dirty="0"/>
                        <a:t>Science</a:t>
                      </a:r>
                      <a:endParaRPr lang="en-GB" sz="1300" b="0" dirty="0"/>
                    </a:p>
                    <a:p>
                      <a:r>
                        <a:rPr lang="en-GB" sz="1300" b="0" dirty="0"/>
                        <a:t>Our first topic in Science is Forces. We will talk about gravity, friction and air resistance.</a:t>
                      </a:r>
                    </a:p>
                    <a:p>
                      <a:endParaRPr lang="en-GB" sz="1300" b="0" dirty="0"/>
                    </a:p>
                    <a:p>
                      <a:r>
                        <a:rPr lang="en-GB" sz="1300" b="0" dirty="0"/>
                        <a:t>We will then develop this Physics focus with a topic of Earth and Space.</a:t>
                      </a:r>
                      <a:endParaRPr lang="en-GB" sz="1300" b="1" dirty="0"/>
                    </a:p>
                  </a:txBody>
                  <a:tcPr/>
                </a:tc>
                <a:tc>
                  <a:txBody>
                    <a:bodyPr/>
                    <a:lstStyle/>
                    <a:p>
                      <a:r>
                        <a:rPr lang="en-GB" sz="1300" b="1" dirty="0"/>
                        <a:t>French</a:t>
                      </a:r>
                      <a:endParaRPr lang="en-GB" sz="1300" b="0" dirty="0"/>
                    </a:p>
                    <a:p>
                      <a:r>
                        <a:rPr lang="en-GB" sz="1300" b="0" dirty="0"/>
                        <a:t>Our first unit is ‘French monster pets’. This is fun way of introducing and reinforcing French adjectives and nouns, considering how these may change depending on gender.</a:t>
                      </a:r>
                      <a:endParaRPr lang="en-GB" sz="1300" b="1" dirty="0"/>
                    </a:p>
                  </a:txBody>
                  <a:tcPr/>
                </a:tc>
                <a:tc>
                  <a:txBody>
                    <a:bodyPr/>
                    <a:lstStyle/>
                    <a:p>
                      <a:r>
                        <a:rPr lang="en-GB" sz="1300" b="1" dirty="0"/>
                        <a:t>Class Reading Book</a:t>
                      </a:r>
                      <a:endParaRPr lang="en-GB" sz="1300" b="0" dirty="0"/>
                    </a:p>
                    <a:p>
                      <a:r>
                        <a:rPr lang="en-GB" sz="1300" b="0" dirty="0"/>
                        <a:t>At the end of each day, we will read from Katherine Rundell’s The Wolf Wilder.</a:t>
                      </a:r>
                    </a:p>
                    <a:p>
                      <a:endParaRPr lang="en-GB" sz="1300" b="0" i="0" dirty="0"/>
                    </a:p>
                    <a:p>
                      <a:r>
                        <a:rPr lang="en-GB" sz="1300" b="0" i="0" dirty="0"/>
                        <a:t>This book will be read for pleasure and has been chosen because it is a high-quality text with a broad range of high-level vocabulary.</a:t>
                      </a:r>
                    </a:p>
                  </a:txBody>
                  <a:tcPr/>
                </a:tc>
                <a:extLst>
                  <a:ext uri="{0D108BD9-81ED-4DB2-BD59-A6C34878D82A}">
                    <a16:rowId xmlns:a16="http://schemas.microsoft.com/office/drawing/2014/main" val="3315185948"/>
                  </a:ext>
                </a:extLst>
              </a:tr>
            </a:tbl>
          </a:graphicData>
        </a:graphic>
      </p:graphicFrame>
      <p:sp>
        <p:nvSpPr>
          <p:cNvPr id="2" name="Title 1"/>
          <p:cNvSpPr>
            <a:spLocks noGrp="1"/>
          </p:cNvSpPr>
          <p:nvPr>
            <p:ph type="title"/>
          </p:nvPr>
        </p:nvSpPr>
        <p:spPr>
          <a:xfrm>
            <a:off x="3009900" y="-92546"/>
            <a:ext cx="6172200" cy="857250"/>
          </a:xfrm>
        </p:spPr>
        <p:txBody>
          <a:bodyPr>
            <a:normAutofit fontScale="90000"/>
          </a:bodyPr>
          <a:lstStyle/>
          <a:p>
            <a:r>
              <a:rPr lang="en-US" b="1" dirty="0">
                <a:solidFill>
                  <a:srgbClr val="7030A0"/>
                </a:solidFill>
              </a:rPr>
              <a:t>Year 5 Autumn 1</a:t>
            </a:r>
            <a:r>
              <a:rPr lang="en-GB" b="1" dirty="0">
                <a:solidFill>
                  <a:srgbClr val="7030A0"/>
                </a:solidFill>
              </a:rPr>
              <a:t> topic map</a:t>
            </a:r>
            <a:endParaRPr lang="en-US" b="1" dirty="0">
              <a:solidFill>
                <a:srgbClr val="7030A0"/>
              </a:solidFill>
            </a:endParaRPr>
          </a:p>
        </p:txBody>
      </p:sp>
      <p:sp>
        <p:nvSpPr>
          <p:cNvPr id="3" name="TextBox 2"/>
          <p:cNvSpPr txBox="1"/>
          <p:nvPr/>
        </p:nvSpPr>
        <p:spPr>
          <a:xfrm>
            <a:off x="-456728" y="2924944"/>
            <a:ext cx="184731" cy="369332"/>
          </a:xfrm>
          <a:prstGeom prst="rect">
            <a:avLst/>
          </a:prstGeom>
          <a:noFill/>
        </p:spPr>
        <p:txBody>
          <a:bodyPr wrap="none" rtlCol="0">
            <a:spAutoFit/>
          </a:bodyPr>
          <a:lstStyle/>
          <a:p>
            <a:endParaRPr lang="en-GB" dirty="0"/>
          </a:p>
        </p:txBody>
      </p:sp>
      <p:pic>
        <p:nvPicPr>
          <p:cNvPr id="7" name="Picture 6">
            <a:extLst>
              <a:ext uri="{FF2B5EF4-FFF2-40B4-BE49-F238E27FC236}">
                <a16:creationId xmlns:a16="http://schemas.microsoft.com/office/drawing/2014/main" id="{987AE512-D0DE-435E-9244-1D4E055D1D6E}"/>
              </a:ext>
            </a:extLst>
          </p:cNvPr>
          <p:cNvPicPr>
            <a:picLocks noChangeAspect="1"/>
          </p:cNvPicPr>
          <p:nvPr/>
        </p:nvPicPr>
        <p:blipFill>
          <a:blip r:embed="rId3"/>
          <a:stretch>
            <a:fillRect/>
          </a:stretch>
        </p:blipFill>
        <p:spPr>
          <a:xfrm>
            <a:off x="6384032" y="2996952"/>
            <a:ext cx="2402578" cy="1502046"/>
          </a:xfrm>
          <a:prstGeom prst="rect">
            <a:avLst/>
          </a:prstGeom>
        </p:spPr>
      </p:pic>
    </p:spTree>
    <p:extLst>
      <p:ext uri="{BB962C8B-B14F-4D97-AF65-F5344CB8AC3E}">
        <p14:creationId xmlns:p14="http://schemas.microsoft.com/office/powerpoint/2010/main" val="4179496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9656" y="332656"/>
            <a:ext cx="6172200" cy="857250"/>
          </a:xfrm>
        </p:spPr>
        <p:txBody>
          <a:bodyPr>
            <a:normAutofit fontScale="90000"/>
          </a:bodyPr>
          <a:lstStyle/>
          <a:p>
            <a:r>
              <a:rPr lang="en-US" b="1" dirty="0">
                <a:solidFill>
                  <a:srgbClr val="7030A0"/>
                </a:solidFill>
              </a:rPr>
              <a:t>Year 5 typical timetable</a:t>
            </a:r>
            <a:br>
              <a:rPr lang="en-GB" b="1" dirty="0"/>
            </a:br>
            <a:endParaRPr lang="en-US" b="1" dirty="0"/>
          </a:p>
        </p:txBody>
      </p:sp>
      <p:graphicFrame>
        <p:nvGraphicFramePr>
          <p:cNvPr id="5" name="Table 4">
            <a:extLst>
              <a:ext uri="{FF2B5EF4-FFF2-40B4-BE49-F238E27FC236}">
                <a16:creationId xmlns:a16="http://schemas.microsoft.com/office/drawing/2014/main" id="{82093342-120F-40CB-A5D2-441B86DBE852}"/>
              </a:ext>
            </a:extLst>
          </p:cNvPr>
          <p:cNvGraphicFramePr>
            <a:graphicFrameLocks noGrp="1"/>
          </p:cNvGraphicFramePr>
          <p:nvPr>
            <p:extLst>
              <p:ext uri="{D42A27DB-BD31-4B8C-83A1-F6EECF244321}">
                <p14:modId xmlns:p14="http://schemas.microsoft.com/office/powerpoint/2010/main" val="3886034942"/>
              </p:ext>
            </p:extLst>
          </p:nvPr>
        </p:nvGraphicFramePr>
        <p:xfrm>
          <a:off x="382978" y="836712"/>
          <a:ext cx="11426043" cy="5891697"/>
        </p:xfrm>
        <a:graphic>
          <a:graphicData uri="http://schemas.openxmlformats.org/drawingml/2006/table">
            <a:tbl>
              <a:tblPr/>
              <a:tblGrid>
                <a:gridCol w="2580074">
                  <a:extLst>
                    <a:ext uri="{9D8B030D-6E8A-4147-A177-3AD203B41FA5}">
                      <a16:colId xmlns:a16="http://schemas.microsoft.com/office/drawing/2014/main" val="1998597666"/>
                    </a:ext>
                  </a:extLst>
                </a:gridCol>
                <a:gridCol w="2262332">
                  <a:extLst>
                    <a:ext uri="{9D8B030D-6E8A-4147-A177-3AD203B41FA5}">
                      <a16:colId xmlns:a16="http://schemas.microsoft.com/office/drawing/2014/main" val="3468578191"/>
                    </a:ext>
                  </a:extLst>
                </a:gridCol>
                <a:gridCol w="2211492">
                  <a:extLst>
                    <a:ext uri="{9D8B030D-6E8A-4147-A177-3AD203B41FA5}">
                      <a16:colId xmlns:a16="http://schemas.microsoft.com/office/drawing/2014/main" val="1296368521"/>
                    </a:ext>
                  </a:extLst>
                </a:gridCol>
                <a:gridCol w="2262332">
                  <a:extLst>
                    <a:ext uri="{9D8B030D-6E8A-4147-A177-3AD203B41FA5}">
                      <a16:colId xmlns:a16="http://schemas.microsoft.com/office/drawing/2014/main" val="3545764432"/>
                    </a:ext>
                  </a:extLst>
                </a:gridCol>
                <a:gridCol w="2109813">
                  <a:extLst>
                    <a:ext uri="{9D8B030D-6E8A-4147-A177-3AD203B41FA5}">
                      <a16:colId xmlns:a16="http://schemas.microsoft.com/office/drawing/2014/main" val="2075711395"/>
                    </a:ext>
                  </a:extLst>
                </a:gridCol>
              </a:tblGrid>
              <a:tr h="635009">
                <a:tc>
                  <a:txBody>
                    <a:bodyPr/>
                    <a:lstStyle/>
                    <a:p>
                      <a:pPr algn="ctr" rtl="0" fontAlgn="base"/>
                      <a:r>
                        <a:rPr lang="en-GB" sz="1600" b="1" i="0" dirty="0">
                          <a:solidFill>
                            <a:srgbClr val="7030A0"/>
                          </a:solidFill>
                          <a:effectLst/>
                          <a:latin typeface="HfW cursive" panose="00000500000000000000" pitchFamily="2" charset="0"/>
                        </a:rPr>
                        <a:t>Monday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1600" b="1" i="0" dirty="0">
                          <a:solidFill>
                            <a:srgbClr val="7030A0"/>
                          </a:solidFill>
                          <a:effectLst/>
                          <a:latin typeface="HfW cursive" panose="00000500000000000000" pitchFamily="2" charset="0"/>
                        </a:rPr>
                        <a:t>Tuesday </a:t>
                      </a:r>
                      <a:endParaRPr lang="en-GB" sz="1600" b="1" i="0" dirty="0">
                        <a:solidFill>
                          <a:srgbClr val="7030A0"/>
                        </a:solidFill>
                        <a:effectLst/>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tx2">
                        <a:lumMod val="20000"/>
                        <a:lumOff val="80000"/>
                      </a:schemeClr>
                    </a:solidFill>
                  </a:tcPr>
                </a:tc>
                <a:tc>
                  <a:txBody>
                    <a:bodyPr/>
                    <a:lstStyle/>
                    <a:p>
                      <a:pPr algn="ctr" rtl="0" fontAlgn="base"/>
                      <a:r>
                        <a:rPr lang="en-GB" sz="1600" b="1" i="0" dirty="0">
                          <a:solidFill>
                            <a:srgbClr val="7030A0"/>
                          </a:solidFill>
                          <a:effectLst/>
                          <a:latin typeface="HfW cursive" panose="00000500000000000000" pitchFamily="2" charset="0"/>
                        </a:rPr>
                        <a:t>Wednesday </a:t>
                      </a:r>
                      <a:endParaRPr lang="en-GB" sz="1600" b="1" i="0" dirty="0">
                        <a:solidFill>
                          <a:srgbClr val="7030A0"/>
                        </a:solidFill>
                        <a:effectLst/>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1600" b="1" i="0" dirty="0">
                          <a:solidFill>
                            <a:srgbClr val="7030A0"/>
                          </a:solidFill>
                          <a:effectLst/>
                          <a:latin typeface="HfW cursive" panose="00000500000000000000" pitchFamily="2" charset="0"/>
                        </a:rPr>
                        <a:t>Thursday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tx2">
                        <a:lumMod val="20000"/>
                        <a:lumOff val="80000"/>
                      </a:schemeClr>
                    </a:solidFill>
                  </a:tcPr>
                </a:tc>
                <a:tc>
                  <a:txBody>
                    <a:bodyPr/>
                    <a:lstStyle/>
                    <a:p>
                      <a:pPr algn="ctr" rtl="0" fontAlgn="base"/>
                      <a:r>
                        <a:rPr lang="en-GB" sz="1600" b="1" i="0" dirty="0">
                          <a:solidFill>
                            <a:srgbClr val="7030A0"/>
                          </a:solidFill>
                          <a:effectLst/>
                          <a:latin typeface="HfW cursive" panose="00000500000000000000" pitchFamily="2" charset="0"/>
                        </a:rPr>
                        <a:t>Friday </a:t>
                      </a:r>
                      <a:endParaRPr lang="en-GB" sz="1600" b="1" i="0" dirty="0">
                        <a:solidFill>
                          <a:srgbClr val="7030A0"/>
                        </a:solidFill>
                        <a:effectLst/>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528352891"/>
                  </a:ext>
                </a:extLst>
              </a:tr>
              <a:tr h="297261">
                <a:tc>
                  <a:txBody>
                    <a:bodyPr/>
                    <a:lstStyle/>
                    <a:p>
                      <a:pPr algn="ctr" rtl="0" fontAlgn="base"/>
                      <a:r>
                        <a:rPr lang="en-GB" sz="1000" b="0" i="0" dirty="0">
                          <a:effectLst/>
                          <a:latin typeface="Century Gothic" panose="020B0502020202020204" pitchFamily="34" charset="0"/>
                        </a:rPr>
                        <a:t>Morning Task</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99CC"/>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Morning Task</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99CC"/>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Morning Task</a:t>
                      </a: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99CC"/>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Morning Task</a:t>
                      </a: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99CC"/>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Morning Task</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99CC"/>
                    </a:solidFill>
                  </a:tcPr>
                </a:tc>
                <a:extLst>
                  <a:ext uri="{0D108BD9-81ED-4DB2-BD59-A6C34878D82A}">
                    <a16:rowId xmlns:a16="http://schemas.microsoft.com/office/drawing/2014/main" val="3489774444"/>
                  </a:ext>
                </a:extLst>
              </a:tr>
              <a:tr h="366470">
                <a:tc>
                  <a:txBody>
                    <a:bodyPr/>
                    <a:lstStyle/>
                    <a:p>
                      <a:pPr algn="ctr" rtl="0" fontAlgn="base"/>
                      <a:r>
                        <a:rPr lang="en-GB" sz="1000" b="0" i="0" dirty="0">
                          <a:effectLst/>
                          <a:latin typeface="Century Gothic" panose="020B0502020202020204" pitchFamily="34" charset="0"/>
                        </a:rPr>
                        <a:t>Heads Worship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BE4D5"/>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Singing Assembly</a:t>
                      </a: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BE4D5"/>
                    </a:solidFill>
                  </a:tcPr>
                </a:tc>
                <a:tc>
                  <a:txBody>
                    <a:bodyPr/>
                    <a:lstStyle/>
                    <a:p>
                      <a:pPr algn="ctr" rtl="0" fontAlgn="base"/>
                      <a:r>
                        <a:rPr lang="en-GB" sz="1000" b="0" i="0" dirty="0">
                          <a:effectLst/>
                          <a:latin typeface="Century Gothic" panose="020B0502020202020204" pitchFamily="34" charset="0"/>
                        </a:rPr>
                        <a:t>Wednesday Worship</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BE4D5"/>
                    </a:solidFill>
                  </a:tcPr>
                </a:tc>
                <a:tc>
                  <a:txBody>
                    <a:bodyPr/>
                    <a:lstStyle/>
                    <a:p>
                      <a:pPr algn="ctr" rtl="0" fontAlgn="base"/>
                      <a:r>
                        <a:rPr lang="en-GB" sz="1000" b="0" i="0" dirty="0">
                          <a:effectLst/>
                          <a:latin typeface="Century Gothic" panose="020B0502020202020204" pitchFamily="34" charset="0"/>
                        </a:rPr>
                        <a:t>Class Worship</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BE4D5"/>
                    </a:solidFill>
                  </a:tcPr>
                </a:tc>
                <a:tc>
                  <a:txBody>
                    <a:bodyPr/>
                    <a:lstStyle/>
                    <a:p>
                      <a:pPr algn="ctr" rtl="0" fontAlgn="base"/>
                      <a:r>
                        <a:rPr lang="en-GB" sz="1000" b="0" i="0" dirty="0">
                          <a:effectLst/>
                          <a:latin typeface="Century Gothic" panose="020B0502020202020204" pitchFamily="34" charset="0"/>
                        </a:rPr>
                        <a:t>Celebration Worship</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2028894328"/>
                  </a:ext>
                </a:extLst>
              </a:tr>
              <a:tr h="366912">
                <a:tc>
                  <a:txBody>
                    <a:bodyPr/>
                    <a:lstStyle/>
                    <a:p>
                      <a:pPr algn="ctr" rtl="0" fontAlgn="base"/>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Handwriting</a:t>
                      </a:r>
                    </a:p>
                    <a:p>
                      <a:pPr algn="ctr" rtl="0" fontAlgn="base"/>
                      <a:r>
                        <a:rPr lang="en-GB" sz="1000" b="0" i="0" dirty="0">
                          <a:effectLst/>
                          <a:latin typeface="Century Gothic" panose="020B0502020202020204" pitchFamily="34" charset="0"/>
                        </a:rPr>
                        <a:t>English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CCFF"/>
                    </a:solidFill>
                  </a:tcPr>
                </a:tc>
                <a:tc>
                  <a:txBody>
                    <a:bodyPr/>
                    <a:lstStyle/>
                    <a:p>
                      <a:pPr algn="ctr" rtl="0" fontAlgn="base"/>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Handwriting</a:t>
                      </a:r>
                    </a:p>
                    <a:p>
                      <a:pPr algn="ctr" rtl="0" fontAlgn="base"/>
                      <a:r>
                        <a:rPr lang="en-GB" sz="1000" b="0" i="0" dirty="0">
                          <a:effectLst/>
                          <a:latin typeface="Century Gothic" panose="020B0502020202020204" pitchFamily="34" charset="0"/>
                        </a:rPr>
                        <a:t>English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BDD6EE"/>
                    </a:solidFill>
                  </a:tcPr>
                </a:tc>
                <a:tc>
                  <a:txBody>
                    <a:bodyPr/>
                    <a:lstStyle/>
                    <a:p>
                      <a:pPr algn="ctr" rtl="0" fontAlgn="base"/>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Handwriting</a:t>
                      </a:r>
                    </a:p>
                    <a:p>
                      <a:pPr algn="ctr" rtl="0" fontAlgn="base"/>
                      <a:r>
                        <a:rPr lang="en-GB" sz="1000" b="0" i="0" dirty="0">
                          <a:effectLst/>
                          <a:latin typeface="Century Gothic" panose="020B0502020202020204" pitchFamily="34" charset="0"/>
                        </a:rPr>
                        <a:t>English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CCFF"/>
                    </a:solidFill>
                  </a:tcPr>
                </a:tc>
                <a:tc>
                  <a:txBody>
                    <a:bodyPr/>
                    <a:lstStyle/>
                    <a:p>
                      <a:pPr algn="ctr" rtl="0" fontAlgn="base"/>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Handwriting</a:t>
                      </a:r>
                    </a:p>
                    <a:p>
                      <a:pPr algn="ctr" rtl="0" fontAlgn="base"/>
                      <a:r>
                        <a:rPr lang="en-GB" sz="1000" b="0" i="0" dirty="0">
                          <a:effectLst/>
                          <a:latin typeface="Century Gothic" panose="020B0502020202020204" pitchFamily="34" charset="0"/>
                        </a:rPr>
                        <a:t>English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CCFF"/>
                    </a:solidFill>
                  </a:tcPr>
                </a:tc>
                <a:tc>
                  <a:txBody>
                    <a:bodyPr/>
                    <a:lstStyle/>
                    <a:p>
                      <a:pPr algn="ctr" rtl="0" fontAlgn="base"/>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Handwriting</a:t>
                      </a:r>
                    </a:p>
                    <a:p>
                      <a:pPr algn="ctr" rtl="0" fontAlgn="base"/>
                      <a:r>
                        <a:rPr lang="en-GB" sz="1000" b="0" i="0" dirty="0">
                          <a:effectLst/>
                          <a:latin typeface="Century Gothic" panose="020B0502020202020204" pitchFamily="34" charset="0"/>
                        </a:rPr>
                        <a:t>English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615256056"/>
                  </a:ext>
                </a:extLst>
              </a:tr>
              <a:tr h="366912">
                <a:tc>
                  <a:txBody>
                    <a:bodyPr/>
                    <a:lstStyle/>
                    <a:p>
                      <a:pPr algn="ctr" rtl="0" fontAlgn="base"/>
                      <a:r>
                        <a:rPr lang="en-GB" sz="1000" b="0" i="0" dirty="0">
                          <a:effectLst/>
                          <a:latin typeface="Century Gothic" panose="020B0502020202020204" pitchFamily="34" charset="0"/>
                        </a:rPr>
                        <a:t>Guided Reading</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Guided Reading</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Guided Reading</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Guided Reading</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Guided Reading</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extLst>
                  <a:ext uri="{0D108BD9-81ED-4DB2-BD59-A6C34878D82A}">
                    <a16:rowId xmlns:a16="http://schemas.microsoft.com/office/drawing/2014/main" val="2306452338"/>
                  </a:ext>
                </a:extLst>
              </a:tr>
              <a:tr h="366912">
                <a:tc>
                  <a:txBody>
                    <a:bodyPr/>
                    <a:lstStyle/>
                    <a:p>
                      <a:pPr algn="ctr" rtl="0" fontAlgn="base"/>
                      <a:r>
                        <a:rPr lang="en-GB" sz="1000" b="1" i="0" dirty="0">
                          <a:effectLst/>
                          <a:latin typeface="Century Gothic" panose="020B0502020202020204" pitchFamily="34" charset="0"/>
                        </a:rPr>
                        <a:t>Break</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BFBFBF"/>
                    </a:solidFill>
                  </a:tcPr>
                </a:tc>
                <a:tc>
                  <a:txBody>
                    <a:bodyPr/>
                    <a:lstStyle/>
                    <a:p>
                      <a:pPr algn="ctr" rtl="0" fontAlgn="base"/>
                      <a:r>
                        <a:rPr lang="en-GB" sz="1000" b="1" i="0" dirty="0">
                          <a:effectLst/>
                          <a:latin typeface="Century Gothic" panose="020B0502020202020204" pitchFamily="34" charset="0"/>
                        </a:rPr>
                        <a:t>Break</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BFBFBF"/>
                    </a:solidFill>
                  </a:tcPr>
                </a:tc>
                <a:tc>
                  <a:txBody>
                    <a:bodyPr/>
                    <a:lstStyle/>
                    <a:p>
                      <a:pPr algn="ctr" rtl="0" fontAlgn="base"/>
                      <a:r>
                        <a:rPr lang="en-GB" sz="1000" b="1" i="0" dirty="0">
                          <a:effectLst/>
                          <a:latin typeface="Century Gothic" panose="020B0502020202020204" pitchFamily="34" charset="0"/>
                        </a:rPr>
                        <a:t>Break</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BFBFBF"/>
                    </a:solidFill>
                  </a:tcPr>
                </a:tc>
                <a:tc>
                  <a:txBody>
                    <a:bodyPr/>
                    <a:lstStyle/>
                    <a:p>
                      <a:pPr algn="ctr" rtl="0" fontAlgn="base"/>
                      <a:r>
                        <a:rPr lang="en-GB" sz="1000" b="1" i="0" dirty="0">
                          <a:effectLst/>
                          <a:latin typeface="Century Gothic" panose="020B0502020202020204" pitchFamily="34" charset="0"/>
                        </a:rPr>
                        <a:t>Break</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BFBFBF"/>
                    </a:solidFill>
                  </a:tcPr>
                </a:tc>
                <a:tc>
                  <a:txBody>
                    <a:bodyPr/>
                    <a:lstStyle/>
                    <a:p>
                      <a:pPr algn="ctr" rtl="0" fontAlgn="base"/>
                      <a:r>
                        <a:rPr lang="en-GB" sz="1000" b="1" i="0" dirty="0">
                          <a:effectLst/>
                          <a:latin typeface="Century Gothic" panose="020B0502020202020204" pitchFamily="34" charset="0"/>
                        </a:rPr>
                        <a:t>Break</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BFBFBF"/>
                    </a:solidFill>
                  </a:tcPr>
                </a:tc>
                <a:extLst>
                  <a:ext uri="{0D108BD9-81ED-4DB2-BD59-A6C34878D82A}">
                    <a16:rowId xmlns:a16="http://schemas.microsoft.com/office/drawing/2014/main" val="3238145272"/>
                  </a:ext>
                </a:extLst>
              </a:tr>
              <a:tr h="366912">
                <a:tc>
                  <a:txBody>
                    <a:bodyPr/>
                    <a:lstStyle/>
                    <a:p>
                      <a:pPr algn="ctr" rtl="0" fontAlgn="base"/>
                      <a:r>
                        <a:rPr lang="en-GB" sz="1000" b="0" i="0" dirty="0">
                          <a:effectLst/>
                          <a:latin typeface="Century Gothic" panose="020B0502020202020204" pitchFamily="34" charset="0"/>
                        </a:rPr>
                        <a:t>Maths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BDD6EE"/>
                    </a:solidFill>
                  </a:tcPr>
                </a:tc>
                <a:tc>
                  <a:txBody>
                    <a:bodyPr/>
                    <a:lstStyle/>
                    <a:p>
                      <a:pPr algn="ctr" rtl="0" fontAlgn="base"/>
                      <a:r>
                        <a:rPr lang="en-GB" sz="1000" b="0" i="0" dirty="0">
                          <a:effectLst/>
                          <a:latin typeface="Century Gothic" panose="020B0502020202020204" pitchFamily="34" charset="0"/>
                        </a:rPr>
                        <a:t>Maths</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CCFF"/>
                    </a:solidFill>
                  </a:tcPr>
                </a:tc>
                <a:tc>
                  <a:txBody>
                    <a:bodyPr/>
                    <a:lstStyle/>
                    <a:p>
                      <a:pPr algn="ctr" rtl="0" fontAlgn="base"/>
                      <a:r>
                        <a:rPr lang="en-GB" sz="1000" b="0" i="0" dirty="0">
                          <a:effectLst/>
                          <a:latin typeface="Century Gothic" panose="020B0502020202020204" pitchFamily="34" charset="0"/>
                        </a:rPr>
                        <a:t>Maths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BDD6EE"/>
                    </a:solidFill>
                  </a:tcPr>
                </a:tc>
                <a:tc>
                  <a:txBody>
                    <a:bodyPr/>
                    <a:lstStyle/>
                    <a:p>
                      <a:pPr algn="ctr" rtl="0" fontAlgn="base"/>
                      <a:r>
                        <a:rPr lang="en-GB" sz="1000" b="0" i="0" dirty="0">
                          <a:effectLst/>
                          <a:latin typeface="Century Gothic" panose="020B0502020202020204" pitchFamily="34" charset="0"/>
                        </a:rPr>
                        <a:t>Maths</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tx2">
                        <a:lumMod val="20000"/>
                        <a:lumOff val="80000"/>
                      </a:schemeClr>
                    </a:solidFill>
                  </a:tcPr>
                </a:tc>
                <a:tc>
                  <a:txBody>
                    <a:bodyPr/>
                    <a:lstStyle/>
                    <a:p>
                      <a:pPr algn="ctr" rtl="0" fontAlgn="base"/>
                      <a:r>
                        <a:rPr lang="en-GB" sz="1000" b="0" i="0" dirty="0">
                          <a:effectLst/>
                          <a:latin typeface="Century Gothic" panose="020B0502020202020204" pitchFamily="34" charset="0"/>
                        </a:rPr>
                        <a:t>Maths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BDD6EE"/>
                    </a:solidFill>
                  </a:tcPr>
                </a:tc>
                <a:extLst>
                  <a:ext uri="{0D108BD9-81ED-4DB2-BD59-A6C34878D82A}">
                    <a16:rowId xmlns:a16="http://schemas.microsoft.com/office/drawing/2014/main" val="226832451"/>
                  </a:ext>
                </a:extLst>
              </a:tr>
              <a:tr h="366912">
                <a:tc>
                  <a:txBody>
                    <a:bodyPr/>
                    <a:lstStyle/>
                    <a:p>
                      <a:pPr algn="ctr" rtl="0" fontAlgn="base"/>
                      <a:r>
                        <a:rPr lang="en-GB" sz="1000" b="1" i="0" dirty="0">
                          <a:effectLst/>
                          <a:latin typeface="Century Gothic" panose="020B0502020202020204" pitchFamily="34" charset="0"/>
                        </a:rPr>
                        <a:t>Lunch</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bg1">
                        <a:lumMod val="75000"/>
                      </a:schemeClr>
                    </a:solidFill>
                  </a:tcPr>
                </a:tc>
                <a:tc>
                  <a:txBody>
                    <a:bodyPr/>
                    <a:lstStyle/>
                    <a:p>
                      <a:pPr algn="ctr" rtl="0" fontAlgn="base"/>
                      <a:r>
                        <a:rPr lang="en-GB" sz="1000" b="1" i="0" dirty="0">
                          <a:effectLst/>
                          <a:latin typeface="Century Gothic" panose="020B0502020202020204" pitchFamily="34" charset="0"/>
                        </a:rPr>
                        <a:t>Lunch</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bg1">
                        <a:lumMod val="75000"/>
                      </a:schemeClr>
                    </a:solidFill>
                  </a:tcPr>
                </a:tc>
                <a:tc>
                  <a:txBody>
                    <a:bodyPr/>
                    <a:lstStyle/>
                    <a:p>
                      <a:pPr algn="ctr" rtl="0" fontAlgn="base"/>
                      <a:r>
                        <a:rPr lang="en-GB" sz="1000" b="1" i="0" dirty="0">
                          <a:effectLst/>
                          <a:latin typeface="Century Gothic" panose="020B0502020202020204" pitchFamily="34" charset="0"/>
                        </a:rPr>
                        <a:t>Lunch</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bg1">
                        <a:lumMod val="75000"/>
                      </a:schemeClr>
                    </a:solidFill>
                  </a:tcPr>
                </a:tc>
                <a:tc>
                  <a:txBody>
                    <a:bodyPr/>
                    <a:lstStyle/>
                    <a:p>
                      <a:pPr algn="ctr" rtl="0" fontAlgn="base"/>
                      <a:r>
                        <a:rPr lang="en-GB" sz="1000" b="1" i="0" dirty="0">
                          <a:effectLst/>
                          <a:latin typeface="Century Gothic" panose="020B0502020202020204" pitchFamily="34" charset="0"/>
                        </a:rPr>
                        <a:t>Lunch</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bg1">
                        <a:lumMod val="75000"/>
                      </a:schemeClr>
                    </a:solidFill>
                  </a:tcPr>
                </a:tc>
                <a:tc>
                  <a:txBody>
                    <a:bodyPr/>
                    <a:lstStyle/>
                    <a:p>
                      <a:pPr algn="ctr" rtl="0" fontAlgn="base"/>
                      <a:r>
                        <a:rPr lang="en-GB" sz="1000" b="1" i="0" dirty="0">
                          <a:effectLst/>
                          <a:latin typeface="Century Gothic" panose="020B0502020202020204" pitchFamily="34" charset="0"/>
                        </a:rPr>
                        <a:t>Lunch</a:t>
                      </a:r>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3688856759"/>
                  </a:ext>
                </a:extLst>
              </a:tr>
              <a:tr h="301209">
                <a:tc>
                  <a:txBody>
                    <a:bodyPr/>
                    <a:lstStyle/>
                    <a:p>
                      <a:pPr algn="ctr" rtl="0" fontAlgn="base"/>
                      <a:r>
                        <a:rPr lang="en-GB" sz="1000" b="0" i="0" dirty="0">
                          <a:effectLst/>
                          <a:latin typeface="Century Gothic" panose="020B0502020202020204" pitchFamily="34" charset="0"/>
                        </a:rPr>
                        <a:t>Quiet (Independent) Reading</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Quiet (Independent) Reading</a:t>
                      </a: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Quiet (Independent) Reading</a:t>
                      </a: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Quiet (Independent) Reading</a:t>
                      </a: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Quiet (Independent) Reading</a:t>
                      </a: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ECC5FF"/>
                    </a:solidFill>
                  </a:tcPr>
                </a:tc>
                <a:extLst>
                  <a:ext uri="{0D108BD9-81ED-4DB2-BD59-A6C34878D82A}">
                    <a16:rowId xmlns:a16="http://schemas.microsoft.com/office/drawing/2014/main" val="3394036415"/>
                  </a:ext>
                </a:extLst>
              </a:tr>
              <a:tr h="301209">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Spelling Lesson</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Spelling Lesson</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Spelling Lesson</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50" b="0" i="0" dirty="0">
                          <a:effectLst/>
                          <a:latin typeface="Century Gothic" panose="020B0502020202020204" pitchFamily="34" charset="0"/>
                        </a:rPr>
                        <a:t>Spelling Lesson</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50" b="0" i="0" dirty="0">
                          <a:effectLst/>
                          <a:latin typeface="Century Gothic" panose="020B0502020202020204" pitchFamily="34" charset="0"/>
                        </a:rPr>
                        <a:t>Spelling Lesson</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979643770"/>
                  </a:ext>
                </a:extLst>
              </a:tr>
              <a:tr h="317505">
                <a:tc rowSpan="2">
                  <a:txBody>
                    <a:bodyPr/>
                    <a:lstStyle/>
                    <a:p>
                      <a:pPr algn="ctr" rtl="0" fontAlgn="base"/>
                      <a:r>
                        <a:rPr lang="en-GB" sz="1000" b="0" i="0" dirty="0">
                          <a:effectLst/>
                          <a:latin typeface="Century Gothic" panose="020B0502020202020204" pitchFamily="34" charset="0"/>
                        </a:rPr>
                        <a:t>RE</a:t>
                      </a: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tc>
                  <a:txBody>
                    <a:bodyPr/>
                    <a:lstStyle/>
                    <a:p>
                      <a:pPr algn="ctr" rtl="0" fontAlgn="base"/>
                      <a:r>
                        <a:rPr lang="en-GB" sz="1000" b="0" i="0" dirty="0">
                          <a:effectLst/>
                          <a:latin typeface="Century Gothic" panose="020B0502020202020204" pitchFamily="34" charset="0"/>
                        </a:rPr>
                        <a:t>French</a:t>
                      </a:r>
                    </a:p>
                    <a:p>
                      <a:pPr algn="ctr" rtl="0" fontAlgn="base"/>
                      <a:endParaRPr lang="en-GB" sz="1000" b="0" i="0" dirty="0">
                        <a:effectLst/>
                        <a:latin typeface="Century Gothic" panose="020B0502020202020204" pitchFamily="34" charset="0"/>
                      </a:endParaRP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c rowSpan="2">
                  <a:txBody>
                    <a:bodyPr/>
                    <a:lstStyle/>
                    <a:p>
                      <a:pPr algn="ctr" rtl="0" fontAlgn="base"/>
                      <a:r>
                        <a:rPr lang="en-GB" sz="1000" b="0" i="0" dirty="0">
                          <a:effectLst/>
                          <a:latin typeface="Century Gothic" panose="020B0502020202020204" pitchFamily="34" charset="0"/>
                        </a:rPr>
                        <a:t>Humanities</a:t>
                      </a:r>
                    </a:p>
                    <a:p>
                      <a:pPr algn="ctr" rtl="0" fontAlgn="base"/>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tc rowSpan="2">
                  <a:txBody>
                    <a:bodyPr/>
                    <a:lstStyle/>
                    <a:p>
                      <a:pPr algn="ctr" rtl="0" fontAlgn="base"/>
                      <a:r>
                        <a:rPr lang="en-GB" sz="1000" b="0" i="0" dirty="0">
                          <a:effectLst/>
                          <a:latin typeface="Century Gothic" panose="020B0502020202020204" pitchFamily="34" charset="0"/>
                        </a:rPr>
                        <a:t>Science</a:t>
                      </a: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tc rowSpan="2">
                  <a:txBody>
                    <a:bodyPr/>
                    <a:lstStyle/>
                    <a:p>
                      <a:pPr algn="ctr" rtl="0" fontAlgn="base"/>
                      <a:r>
                        <a:rPr lang="en-GB" sz="1000" b="0" i="0" dirty="0">
                          <a:effectLst/>
                          <a:latin typeface="Century Gothic" panose="020B0502020202020204" pitchFamily="34" charset="0"/>
                        </a:rPr>
                        <a:t>PE</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extLst>
                  <a:ext uri="{0D108BD9-81ED-4DB2-BD59-A6C34878D82A}">
                    <a16:rowId xmlns:a16="http://schemas.microsoft.com/office/drawing/2014/main" val="2767699536"/>
                  </a:ext>
                </a:extLst>
              </a:tr>
              <a:tr h="317505">
                <a:tc vMerge="1">
                  <a:txBody>
                    <a:bodyPr/>
                    <a:lstStyle/>
                    <a:p>
                      <a:endParaRPr lang="en-GB"/>
                    </a:p>
                  </a:txBody>
                  <a:tcPr/>
                </a:tc>
                <a:tc>
                  <a:txBody>
                    <a:bodyPr/>
                    <a:lstStyle/>
                    <a:p>
                      <a:pPr algn="ctr" rtl="0" fontAlgn="base"/>
                      <a:r>
                        <a:rPr lang="en-GB" sz="1000" b="0" i="0" dirty="0">
                          <a:effectLst/>
                          <a:latin typeface="Century Gothic" panose="020B0502020202020204" pitchFamily="34" charset="0"/>
                        </a:rPr>
                        <a:t>Library Time</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022253217"/>
                  </a:ext>
                </a:extLst>
              </a:tr>
              <a:tr h="733824">
                <a:tc>
                  <a:txBody>
                    <a:bodyPr/>
                    <a:lstStyle/>
                    <a:p>
                      <a:pPr algn="ctr" rtl="0" fontAlgn="base"/>
                      <a:r>
                        <a:rPr lang="en-GB" sz="1000" b="0" i="0" dirty="0">
                          <a:effectLst/>
                          <a:latin typeface="Century Gothic" panose="020B0502020202020204" pitchFamily="34" charset="0"/>
                        </a:rPr>
                        <a:t>PSHE</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tc>
                  <a:txBody>
                    <a:bodyPr/>
                    <a:lstStyle/>
                    <a:p>
                      <a:pPr algn="ctr" rtl="0" fontAlgn="base"/>
                      <a:r>
                        <a:rPr lang="en-GB" sz="1000" b="0" i="0" dirty="0">
                          <a:effectLst/>
                          <a:latin typeface="Century Gothic" panose="020B0502020202020204" pitchFamily="34" charset="0"/>
                        </a:rPr>
                        <a:t>Music</a:t>
                      </a:r>
                    </a:p>
                    <a:p>
                      <a:pPr algn="ctr" rtl="0" fontAlgn="base"/>
                      <a:r>
                        <a:rPr lang="en-GB" sz="1000" b="0" i="0" dirty="0">
                          <a:effectLst/>
                          <a:latin typeface="Century Gothic" panose="020B0502020202020204" pitchFamily="34" charset="0"/>
                        </a:rPr>
                        <a:t> </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tc>
                  <a:txBody>
                    <a:bodyPr/>
                    <a:lstStyle/>
                    <a:p>
                      <a:pPr algn="ctr" rtl="0" fontAlgn="base"/>
                      <a:r>
                        <a:rPr lang="en-GB" sz="1000" b="0" i="0" dirty="0">
                          <a:effectLst/>
                          <a:latin typeface="Century Gothic" panose="020B0502020202020204" pitchFamily="34" charset="0"/>
                        </a:rPr>
                        <a:t>Art / DT</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0" i="0" dirty="0">
                          <a:effectLst/>
                          <a:latin typeface="Century Gothic" panose="020B0502020202020204" pitchFamily="34" charset="0"/>
                        </a:rPr>
                        <a:t> ICT</a:t>
                      </a:r>
                    </a:p>
                    <a:p>
                      <a:pPr algn="ctr" rtl="0" fontAlgn="base"/>
                      <a:endParaRPr lang="en-GB" sz="1000" b="0" i="0" dirty="0">
                        <a:effectLst/>
                        <a:latin typeface="Century Gothic" panose="020B0502020202020204" pitchFamily="34" charset="0"/>
                      </a:endParaRPr>
                    </a:p>
                    <a:p>
                      <a:pPr algn="ctr" rtl="0" fontAlgn="base"/>
                      <a:endParaRPr lang="en-GB" sz="1000" b="0" i="0" dirty="0">
                        <a:effectLst/>
                        <a:latin typeface="Century Gothic" panose="020B0502020202020204" pitchFamily="34" charset="0"/>
                      </a:endParaRP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tc>
                  <a:txBody>
                    <a:bodyPr/>
                    <a:lstStyle/>
                    <a:p>
                      <a:pPr algn="ctr"/>
                      <a:r>
                        <a:rPr lang="en-GB" sz="1000" b="0" i="0" dirty="0">
                          <a:effectLst/>
                          <a:latin typeface="Century Gothic" panose="020B0502020202020204" pitchFamily="34" charset="0"/>
                        </a:rPr>
                        <a:t>PE</a:t>
                      </a:r>
                      <a:endParaRPr lang="en-GB" dirty="0"/>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CCFFCC"/>
                    </a:solidFill>
                  </a:tcPr>
                </a:tc>
                <a:extLst>
                  <a:ext uri="{0D108BD9-81ED-4DB2-BD59-A6C34878D82A}">
                    <a16:rowId xmlns:a16="http://schemas.microsoft.com/office/drawing/2014/main" val="1641097517"/>
                  </a:ext>
                </a:extLst>
              </a:tr>
              <a:tr h="366912">
                <a:tc>
                  <a:txBody>
                    <a:bodyPr/>
                    <a:lstStyle/>
                    <a:p>
                      <a:pPr algn="ctr" rtl="0" fontAlgn="base"/>
                      <a:r>
                        <a:rPr lang="en-GB" sz="1000" b="0" i="0" dirty="0">
                          <a:effectLst/>
                          <a:latin typeface="Century Gothic" panose="020B0502020202020204" pitchFamily="34" charset="0"/>
                        </a:rPr>
                        <a:t>Class text</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Class text</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Class text</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Class text</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Class text</a:t>
                      </a:r>
                    </a:p>
                  </a:txBody>
                  <a:tcPr marL="78639" marR="78639" marT="39319" marB="39319">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647738430"/>
                  </a:ext>
                </a:extLst>
              </a:tr>
            </a:tbl>
          </a:graphicData>
        </a:graphic>
      </p:graphicFrame>
    </p:spTree>
    <p:extLst>
      <p:ext uri="{BB962C8B-B14F-4D97-AF65-F5344CB8AC3E}">
        <p14:creationId xmlns:p14="http://schemas.microsoft.com/office/powerpoint/2010/main" val="3733119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91805C0-8544-4C40-AA73-188A5A855414}"/>
              </a:ext>
            </a:extLst>
          </p:cNvPr>
          <p:cNvSpPr txBox="1"/>
          <p:nvPr/>
        </p:nvSpPr>
        <p:spPr>
          <a:xfrm>
            <a:off x="479376" y="116632"/>
            <a:ext cx="11449272" cy="6801862"/>
          </a:xfrm>
          <a:prstGeom prst="rect">
            <a:avLst/>
          </a:prstGeom>
          <a:noFill/>
        </p:spPr>
        <p:txBody>
          <a:bodyPr wrap="square">
            <a:spAutoFit/>
          </a:bodyPr>
          <a:lstStyle/>
          <a:p>
            <a:pPr algn="ctr"/>
            <a:r>
              <a:rPr lang="en-GB" sz="4400" b="1" i="0" u="none" strike="noStrike" baseline="0" dirty="0">
                <a:solidFill>
                  <a:srgbClr val="7030A0"/>
                </a:solidFill>
                <a:latin typeface="Century Gothic" panose="020B0502020202020204" pitchFamily="34" charset="0"/>
              </a:rPr>
              <a:t>Mobile phones &amp; Walking home</a:t>
            </a:r>
          </a:p>
          <a:p>
            <a:endParaRPr lang="en-GB" sz="2800" b="0" i="0" u="none" strike="noStrike" baseline="0" dirty="0">
              <a:solidFill>
                <a:srgbClr val="000000"/>
              </a:solidFill>
              <a:latin typeface="Century Gothic" panose="020B0502020202020204" pitchFamily="34" charset="0"/>
            </a:endParaRPr>
          </a:p>
          <a:p>
            <a:r>
              <a:rPr lang="en-GB" sz="2800" b="0" i="0" u="none" strike="noStrike" baseline="0" dirty="0">
                <a:solidFill>
                  <a:srgbClr val="000000"/>
                </a:solidFill>
                <a:latin typeface="Century Gothic" panose="020B0502020202020204" pitchFamily="34" charset="0"/>
              </a:rPr>
              <a:t>Pupils are permitted to bring mobile phones to school once a </a:t>
            </a:r>
            <a:r>
              <a:rPr lang="en-GB" sz="2800" b="1" i="0" u="none" strike="noStrike" baseline="0" dirty="0">
                <a:solidFill>
                  <a:srgbClr val="000000"/>
                </a:solidFill>
                <a:latin typeface="Century Gothic" panose="020B0502020202020204" pitchFamily="34" charset="0"/>
              </a:rPr>
              <a:t>permission slip </a:t>
            </a:r>
            <a:r>
              <a:rPr lang="en-GB" sz="2800" b="0" i="0" u="none" strike="noStrike" baseline="0" dirty="0">
                <a:solidFill>
                  <a:srgbClr val="000000"/>
                </a:solidFill>
                <a:latin typeface="Century Gothic" panose="020B0502020202020204" pitchFamily="34" charset="0"/>
              </a:rPr>
              <a:t>is completed.</a:t>
            </a:r>
          </a:p>
          <a:p>
            <a:endParaRPr lang="en-GB" sz="2800" b="0" i="0" u="none" strike="noStrike" baseline="0" dirty="0">
              <a:solidFill>
                <a:srgbClr val="000000"/>
              </a:solidFill>
              <a:latin typeface="Century Gothic" panose="020B0502020202020204" pitchFamily="34" charset="0"/>
            </a:endParaRPr>
          </a:p>
          <a:p>
            <a:r>
              <a:rPr lang="en-GB" sz="2800" b="0" i="0" u="none" strike="noStrike" baseline="0" dirty="0">
                <a:solidFill>
                  <a:srgbClr val="000000"/>
                </a:solidFill>
                <a:latin typeface="Century Gothic" panose="020B0502020202020204" pitchFamily="34" charset="0"/>
              </a:rPr>
              <a:t>Phones must be handed in as soon as your child enters the classroom each morning.</a:t>
            </a:r>
          </a:p>
          <a:p>
            <a:endParaRPr lang="en-GB" sz="2800" b="0" i="0" u="none" strike="noStrike" baseline="0" dirty="0">
              <a:solidFill>
                <a:srgbClr val="000000"/>
              </a:solidFill>
              <a:latin typeface="Century Gothic" panose="020B0502020202020204" pitchFamily="34" charset="0"/>
            </a:endParaRPr>
          </a:p>
          <a:p>
            <a:r>
              <a:rPr lang="en-GB" sz="2800" dirty="0">
                <a:solidFill>
                  <a:srgbClr val="000000"/>
                </a:solidFill>
                <a:latin typeface="Century Gothic" panose="020B0502020202020204" pitchFamily="34" charset="0"/>
              </a:rPr>
              <a:t>Phones </a:t>
            </a:r>
            <a:r>
              <a:rPr lang="en-GB" sz="2800" b="0" i="0" u="none" strike="noStrike" baseline="0" dirty="0">
                <a:solidFill>
                  <a:srgbClr val="000000"/>
                </a:solidFill>
                <a:latin typeface="Century Gothic" panose="020B0502020202020204" pitchFamily="34" charset="0"/>
              </a:rPr>
              <a:t>will be stored in a locked cupboard inside the classroom</a:t>
            </a:r>
            <a:r>
              <a:rPr lang="en-GB" sz="2800" dirty="0">
                <a:solidFill>
                  <a:srgbClr val="000000"/>
                </a:solidFill>
                <a:latin typeface="Century Gothic" panose="020B0502020202020204" pitchFamily="34" charset="0"/>
              </a:rPr>
              <a:t> for the duration of the school day.</a:t>
            </a:r>
            <a:endParaRPr lang="en-GB" sz="2800" b="0" i="0" u="none" strike="noStrike" baseline="0" dirty="0">
              <a:solidFill>
                <a:srgbClr val="000000"/>
              </a:solidFill>
              <a:latin typeface="Century Gothic" panose="020B0502020202020204" pitchFamily="34" charset="0"/>
            </a:endParaRPr>
          </a:p>
          <a:p>
            <a:endParaRPr lang="en-GB" sz="2800" b="0" i="0" u="none" strike="noStrike" baseline="0" dirty="0">
              <a:solidFill>
                <a:srgbClr val="000000"/>
              </a:solidFill>
              <a:latin typeface="Century Gothic" panose="020B0502020202020204" pitchFamily="34" charset="0"/>
            </a:endParaRPr>
          </a:p>
          <a:p>
            <a:r>
              <a:rPr lang="en-GB" sz="2800" b="0" i="0" u="none" strike="noStrike" baseline="0" dirty="0">
                <a:solidFill>
                  <a:srgbClr val="000000"/>
                </a:solidFill>
                <a:latin typeface="Century Gothic" panose="020B0502020202020204" pitchFamily="34" charset="0"/>
              </a:rPr>
              <a:t>Pupils are permitted to walk home at the end of the day once a </a:t>
            </a:r>
            <a:r>
              <a:rPr lang="en-GB" sz="2800" b="1" i="0" u="none" strike="noStrike" baseline="0" dirty="0">
                <a:solidFill>
                  <a:srgbClr val="000000"/>
                </a:solidFill>
                <a:latin typeface="Century Gothic" panose="020B0502020202020204" pitchFamily="34" charset="0"/>
              </a:rPr>
              <a:t>permission slip </a:t>
            </a:r>
            <a:r>
              <a:rPr lang="en-GB" sz="2800" b="0" i="0" u="none" strike="noStrike" baseline="0" dirty="0">
                <a:solidFill>
                  <a:srgbClr val="000000"/>
                </a:solidFill>
                <a:latin typeface="Century Gothic" panose="020B0502020202020204" pitchFamily="34" charset="0"/>
              </a:rPr>
              <a:t>is completed. </a:t>
            </a:r>
          </a:p>
          <a:p>
            <a:endParaRPr lang="en-GB" sz="2800" b="0" i="0" u="none" strike="noStrike" baseline="0" dirty="0">
              <a:solidFill>
                <a:srgbClr val="000000"/>
              </a:solidFill>
              <a:latin typeface="Century Gothic" panose="020B0502020202020204" pitchFamily="34" charset="0"/>
            </a:endParaRPr>
          </a:p>
          <a:p>
            <a:r>
              <a:rPr lang="en-GB" sz="2800" b="0" i="0" u="none" strike="noStrike" baseline="0" dirty="0">
                <a:solidFill>
                  <a:srgbClr val="000000"/>
                </a:solidFill>
                <a:latin typeface="Century Gothic" panose="020B0502020202020204" pitchFamily="34" charset="0"/>
              </a:rPr>
              <a:t>Slips available from the office.</a:t>
            </a:r>
            <a:endParaRPr lang="en-GB" sz="2800" dirty="0">
              <a:latin typeface="Century Gothic" panose="020B0502020202020204" pitchFamily="34" charset="0"/>
            </a:endParaRPr>
          </a:p>
        </p:txBody>
      </p:sp>
    </p:spTree>
    <p:extLst>
      <p:ext uri="{BB962C8B-B14F-4D97-AF65-F5344CB8AC3E}">
        <p14:creationId xmlns:p14="http://schemas.microsoft.com/office/powerpoint/2010/main" val="646932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0"/>
            <a:ext cx="8229600" cy="1143000"/>
          </a:xfrm>
        </p:spPr>
        <p:txBody>
          <a:bodyPr/>
          <a:lstStyle/>
          <a:p>
            <a:r>
              <a:rPr lang="en-GB" b="1" dirty="0">
                <a:solidFill>
                  <a:srgbClr val="7030A0"/>
                </a:solidFill>
                <a:latin typeface="Century Gothic" panose="020B0502020202020204" pitchFamily="34" charset="0"/>
              </a:rPr>
              <a:t>How to help at home</a:t>
            </a:r>
            <a:endParaRPr lang="en-US" b="1" dirty="0">
              <a:solidFill>
                <a:srgbClr val="7030A0"/>
              </a:solidFill>
              <a:latin typeface="Century Gothic" panose="020B0502020202020204" pitchFamily="34" charset="0"/>
            </a:endParaRPr>
          </a:p>
        </p:txBody>
      </p:sp>
      <p:sp>
        <p:nvSpPr>
          <p:cNvPr id="3" name="Content Placeholder 2"/>
          <p:cNvSpPr>
            <a:spLocks noGrp="1"/>
          </p:cNvSpPr>
          <p:nvPr>
            <p:ph idx="1"/>
          </p:nvPr>
        </p:nvSpPr>
        <p:spPr>
          <a:xfrm>
            <a:off x="479376" y="1143000"/>
            <a:ext cx="11233248" cy="4473624"/>
          </a:xfrm>
        </p:spPr>
        <p:txBody>
          <a:bodyPr>
            <a:noAutofit/>
          </a:bodyPr>
          <a:lstStyle/>
          <a:p>
            <a:pPr>
              <a:spcBef>
                <a:spcPts val="0"/>
              </a:spcBef>
            </a:pPr>
            <a:r>
              <a:rPr lang="en-GB" sz="2800" dirty="0">
                <a:latin typeface="Century Gothic" panose="020B0502020202020204" pitchFamily="34" charset="0"/>
              </a:rPr>
              <a:t>Make sure your children arrive at school: on time [doors open at 8:40am], well rested, fed and ready for a day of learning.</a:t>
            </a:r>
          </a:p>
          <a:p>
            <a:pPr marL="0" indent="0">
              <a:spcBef>
                <a:spcPts val="0"/>
              </a:spcBef>
              <a:buNone/>
            </a:pPr>
            <a:endParaRPr lang="en-GB" sz="900" dirty="0">
              <a:latin typeface="Century Gothic" panose="020B0502020202020204" pitchFamily="34" charset="0"/>
            </a:endParaRPr>
          </a:p>
          <a:p>
            <a:pPr>
              <a:spcBef>
                <a:spcPts val="0"/>
              </a:spcBef>
            </a:pPr>
            <a:r>
              <a:rPr lang="en-GB" sz="2800" dirty="0">
                <a:latin typeface="Century Gothic" panose="020B0502020202020204" pitchFamily="34" charset="0"/>
              </a:rPr>
              <a:t>Encourage/reinforce the learning of number bonds and times tables and use real life examples to support this, for example when shopping or preparing meals.</a:t>
            </a:r>
          </a:p>
          <a:p>
            <a:pPr>
              <a:spcBef>
                <a:spcPts val="0"/>
              </a:spcBef>
            </a:pPr>
            <a:endParaRPr lang="en-GB" sz="900" dirty="0">
              <a:latin typeface="Century Gothic" panose="020B0502020202020204" pitchFamily="34" charset="0"/>
            </a:endParaRPr>
          </a:p>
          <a:p>
            <a:pPr>
              <a:spcBef>
                <a:spcPts val="0"/>
              </a:spcBef>
            </a:pPr>
            <a:r>
              <a:rPr lang="en-GB" sz="2800" dirty="0">
                <a:latin typeface="Century Gothic" panose="020B0502020202020204" pitchFamily="34" charset="0"/>
              </a:rPr>
              <a:t>Support your children with their home learning through regular practice and encouraging them to take the lead. Also follow your child’s interests.</a:t>
            </a:r>
          </a:p>
          <a:p>
            <a:pPr>
              <a:spcBef>
                <a:spcPts val="0"/>
              </a:spcBef>
            </a:pPr>
            <a:endParaRPr lang="en-GB" sz="900" dirty="0">
              <a:latin typeface="Century Gothic" panose="020B0502020202020204" pitchFamily="34" charset="0"/>
            </a:endParaRPr>
          </a:p>
          <a:p>
            <a:pPr>
              <a:spcBef>
                <a:spcPts val="0"/>
              </a:spcBef>
            </a:pPr>
            <a:r>
              <a:rPr lang="en-GB" sz="2800" dirty="0">
                <a:latin typeface="Century Gothic" panose="020B0502020202020204" pitchFamily="34" charset="0"/>
              </a:rPr>
              <a:t>Take time to play and relax with your children. We work them hard during the day and time to play and be together is one of most invaluable learning opportunities you can provide.</a:t>
            </a:r>
          </a:p>
          <a:p>
            <a:pPr marL="0" indent="0">
              <a:spcBef>
                <a:spcPts val="0"/>
              </a:spcBef>
              <a:buNone/>
            </a:pPr>
            <a:endParaRPr lang="en-GB" sz="2400" dirty="0"/>
          </a:p>
        </p:txBody>
      </p:sp>
    </p:spTree>
    <p:extLst>
      <p:ext uri="{BB962C8B-B14F-4D97-AF65-F5344CB8AC3E}">
        <p14:creationId xmlns:p14="http://schemas.microsoft.com/office/powerpoint/2010/main" val="506145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16632"/>
            <a:ext cx="8229600" cy="1143000"/>
          </a:xfrm>
        </p:spPr>
        <p:txBody>
          <a:bodyPr>
            <a:normAutofit fontScale="90000"/>
          </a:bodyPr>
          <a:lstStyle/>
          <a:p>
            <a:r>
              <a:rPr lang="en-GB" sz="4000" b="1" u="sng" dirty="0">
                <a:solidFill>
                  <a:srgbClr val="7030A0"/>
                </a:solidFill>
                <a:latin typeface="Century Gothic" panose="020B0502020202020204" pitchFamily="34" charset="0"/>
              </a:rPr>
              <a:t>KS2</a:t>
            </a:r>
            <a:br>
              <a:rPr lang="en-GB" sz="4000" b="1" u="sng" dirty="0">
                <a:solidFill>
                  <a:srgbClr val="7030A0"/>
                </a:solidFill>
                <a:latin typeface="Century Gothic" panose="020B0502020202020204" pitchFamily="34" charset="0"/>
              </a:rPr>
            </a:br>
            <a:r>
              <a:rPr lang="en-GB" sz="4000" b="1" u="sng" dirty="0">
                <a:solidFill>
                  <a:srgbClr val="7030A0"/>
                </a:solidFill>
                <a:latin typeface="Century Gothic" panose="020B0502020202020204" pitchFamily="34" charset="0"/>
              </a:rPr>
              <a:t>How to help with reading at home</a:t>
            </a:r>
            <a:endParaRPr lang="en-US" sz="4000" b="1" u="sng" dirty="0">
              <a:solidFill>
                <a:srgbClr val="7030A0"/>
              </a:solidFill>
              <a:latin typeface="Century Gothic" panose="020B0502020202020204" pitchFamily="34" charset="0"/>
            </a:endParaRPr>
          </a:p>
        </p:txBody>
      </p:sp>
      <p:sp>
        <p:nvSpPr>
          <p:cNvPr id="3" name="Content Placeholder 2"/>
          <p:cNvSpPr>
            <a:spLocks noGrp="1"/>
          </p:cNvSpPr>
          <p:nvPr>
            <p:ph idx="1"/>
          </p:nvPr>
        </p:nvSpPr>
        <p:spPr>
          <a:xfrm>
            <a:off x="407368" y="1231536"/>
            <a:ext cx="11161240" cy="2701521"/>
          </a:xfrm>
        </p:spPr>
        <p:txBody>
          <a:bodyPr>
            <a:normAutofit/>
          </a:bodyPr>
          <a:lstStyle/>
          <a:p>
            <a:r>
              <a:rPr lang="en-GB" sz="2400" dirty="0">
                <a:latin typeface="Century Gothic" panose="020B0502020202020204" pitchFamily="34" charset="0"/>
              </a:rPr>
              <a:t>Read to and with your child. Encourage a love of reading and create spaces for children to enjoy reading, sharing and comparing books. </a:t>
            </a:r>
          </a:p>
          <a:p>
            <a:r>
              <a:rPr lang="en-GB" sz="2400" dirty="0">
                <a:latin typeface="Century Gothic" panose="020B0502020202020204" pitchFamily="34" charset="0"/>
              </a:rPr>
              <a:t>Listen to your child read often, particularly supporting in decoding unknown words, understanding new vocabulary and summarising what they have read. </a:t>
            </a:r>
          </a:p>
          <a:p>
            <a:pPr marL="0" indent="0">
              <a:buNone/>
            </a:pPr>
            <a:endParaRPr lang="en-US" dirty="0">
              <a:latin typeface="Letter-join No-Lead 40" panose="02000503000000020003" pitchFamily="50" charset="0"/>
            </a:endParaRPr>
          </a:p>
        </p:txBody>
      </p:sp>
      <p:sp>
        <p:nvSpPr>
          <p:cNvPr id="4" name="TextBox 3"/>
          <p:cNvSpPr txBox="1"/>
          <p:nvPr/>
        </p:nvSpPr>
        <p:spPr>
          <a:xfrm>
            <a:off x="407368" y="3305639"/>
            <a:ext cx="9063216" cy="3693319"/>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Century Gothic" panose="020B0502020202020204" pitchFamily="34" charset="0"/>
              </a:rPr>
              <a:t>This is really important throughout a child’s primary education, even when they are able to read independently.</a:t>
            </a:r>
          </a:p>
          <a:p>
            <a:pPr marL="285750" indent="-285750">
              <a:buFont typeface="Arial" panose="020B0604020202020204" pitchFamily="34" charset="0"/>
              <a:buChar char="•"/>
            </a:pPr>
            <a:r>
              <a:rPr lang="en-GB" sz="2400" dirty="0">
                <a:latin typeface="Century Gothic" panose="020B0502020202020204" pitchFamily="34" charset="0"/>
              </a:rPr>
              <a:t>Ask questions using the VIPERS technique to check understanding.</a:t>
            </a:r>
          </a:p>
          <a:p>
            <a:pPr marL="285750" indent="-285750">
              <a:buFont typeface="Arial" panose="020B0604020202020204" pitchFamily="34" charset="0"/>
              <a:buChar char="•"/>
            </a:pPr>
            <a:r>
              <a:rPr lang="en-GB" sz="2400" dirty="0">
                <a:latin typeface="Century Gothic" panose="020B0502020202020204" pitchFamily="34" charset="0"/>
              </a:rPr>
              <a:t>When working on sight vocabulary, flash cards are very useful. </a:t>
            </a:r>
          </a:p>
          <a:p>
            <a:pPr marL="285750" indent="-285750">
              <a:buFont typeface="Arial" panose="020B0604020202020204" pitchFamily="34" charset="0"/>
              <a:buChar char="•"/>
            </a:pPr>
            <a:r>
              <a:rPr lang="en-GB" sz="2400" dirty="0">
                <a:latin typeface="Century Gothic" panose="020B0502020202020204" pitchFamily="34" charset="0"/>
              </a:rPr>
              <a:t>Please update your child’s reading record at least weekly.</a:t>
            </a:r>
          </a:p>
          <a:p>
            <a:pPr marL="285750" indent="-285750">
              <a:buFont typeface="Arial" panose="020B0604020202020204" pitchFamily="34" charset="0"/>
              <a:buChar char="•"/>
            </a:pPr>
            <a:r>
              <a:rPr lang="en-GB" sz="2400" dirty="0">
                <a:latin typeface="Century Gothic" panose="020B0502020202020204" pitchFamily="34" charset="0"/>
              </a:rPr>
              <a:t>Do not forget the power of reading to your child!</a:t>
            </a:r>
          </a:p>
          <a:p>
            <a:endParaRPr lang="en-GB" dirty="0"/>
          </a:p>
        </p:txBody>
      </p:sp>
      <p:pic>
        <p:nvPicPr>
          <p:cNvPr id="5" name="Picture 4">
            <a:extLst>
              <a:ext uri="{FF2B5EF4-FFF2-40B4-BE49-F238E27FC236}">
                <a16:creationId xmlns:a16="http://schemas.microsoft.com/office/drawing/2014/main" id="{52571B5F-4FEB-41F8-8E61-519A3A6A8304}"/>
              </a:ext>
            </a:extLst>
          </p:cNvPr>
          <p:cNvPicPr>
            <a:picLocks noChangeAspect="1"/>
          </p:cNvPicPr>
          <p:nvPr/>
        </p:nvPicPr>
        <p:blipFill>
          <a:blip r:embed="rId2"/>
          <a:stretch>
            <a:fillRect/>
          </a:stretch>
        </p:blipFill>
        <p:spPr>
          <a:xfrm>
            <a:off x="9840416" y="3563230"/>
            <a:ext cx="2173604" cy="3178138"/>
          </a:xfrm>
          <a:prstGeom prst="roundRect">
            <a:avLst/>
          </a:prstGeom>
        </p:spPr>
      </p:pic>
    </p:spTree>
    <p:extLst>
      <p:ext uri="{BB962C8B-B14F-4D97-AF65-F5344CB8AC3E}">
        <p14:creationId xmlns:p14="http://schemas.microsoft.com/office/powerpoint/2010/main" val="3460956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99392"/>
            <a:ext cx="8229600" cy="1143000"/>
          </a:xfrm>
        </p:spPr>
        <p:txBody>
          <a:bodyPr>
            <a:normAutofit fontScale="90000"/>
          </a:bodyPr>
          <a:lstStyle/>
          <a:p>
            <a:r>
              <a:rPr lang="en-GB" sz="4000" b="1" u="sng" dirty="0">
                <a:solidFill>
                  <a:srgbClr val="7030A0"/>
                </a:solidFill>
                <a:latin typeface="Century Gothic" panose="020B0502020202020204" pitchFamily="34" charset="0"/>
              </a:rPr>
              <a:t>KS2</a:t>
            </a:r>
            <a:br>
              <a:rPr lang="en-GB" sz="4000" b="1" u="sng" dirty="0">
                <a:solidFill>
                  <a:srgbClr val="7030A0"/>
                </a:solidFill>
                <a:latin typeface="Century Gothic" panose="020B0502020202020204" pitchFamily="34" charset="0"/>
              </a:rPr>
            </a:br>
            <a:r>
              <a:rPr lang="en-GB" sz="4000" b="1" u="sng" dirty="0">
                <a:solidFill>
                  <a:srgbClr val="7030A0"/>
                </a:solidFill>
                <a:latin typeface="Century Gothic" panose="020B0502020202020204" pitchFamily="34" charset="0"/>
              </a:rPr>
              <a:t>How to help with reading at home</a:t>
            </a:r>
            <a:endParaRPr lang="en-US" sz="4000" b="1" u="sng" dirty="0">
              <a:solidFill>
                <a:srgbClr val="7030A0"/>
              </a:solidFill>
              <a:latin typeface="Century Gothic" panose="020B0502020202020204" pitchFamily="34" charset="0"/>
            </a:endParaRPr>
          </a:p>
        </p:txBody>
      </p:sp>
      <p:pic>
        <p:nvPicPr>
          <p:cNvPr id="7" name="Picture 6">
            <a:extLst>
              <a:ext uri="{FF2B5EF4-FFF2-40B4-BE49-F238E27FC236}">
                <a16:creationId xmlns:a16="http://schemas.microsoft.com/office/drawing/2014/main" id="{34393406-75AC-4318-AEEF-5D58F1D5A48A}"/>
              </a:ext>
            </a:extLst>
          </p:cNvPr>
          <p:cNvPicPr>
            <a:picLocks noChangeAspect="1"/>
          </p:cNvPicPr>
          <p:nvPr/>
        </p:nvPicPr>
        <p:blipFill>
          <a:blip r:embed="rId3"/>
          <a:stretch>
            <a:fillRect/>
          </a:stretch>
        </p:blipFill>
        <p:spPr>
          <a:xfrm>
            <a:off x="0" y="1043608"/>
            <a:ext cx="5400600" cy="5657130"/>
          </a:xfrm>
          <a:prstGeom prst="rect">
            <a:avLst/>
          </a:prstGeom>
        </p:spPr>
      </p:pic>
      <p:pic>
        <p:nvPicPr>
          <p:cNvPr id="8" name="Picture 7">
            <a:extLst>
              <a:ext uri="{FF2B5EF4-FFF2-40B4-BE49-F238E27FC236}">
                <a16:creationId xmlns:a16="http://schemas.microsoft.com/office/drawing/2014/main" id="{8499F96C-59A5-44E3-A9CC-DED7D5DF9DE0}"/>
              </a:ext>
            </a:extLst>
          </p:cNvPr>
          <p:cNvPicPr>
            <a:picLocks noChangeAspect="1"/>
          </p:cNvPicPr>
          <p:nvPr/>
        </p:nvPicPr>
        <p:blipFill>
          <a:blip r:embed="rId4"/>
          <a:stretch>
            <a:fillRect/>
          </a:stretch>
        </p:blipFill>
        <p:spPr>
          <a:xfrm>
            <a:off x="5482305" y="1844824"/>
            <a:ext cx="6709695" cy="3748516"/>
          </a:xfrm>
          <a:prstGeom prst="rect">
            <a:avLst/>
          </a:prstGeom>
        </p:spPr>
      </p:pic>
    </p:spTree>
    <p:extLst>
      <p:ext uri="{BB962C8B-B14F-4D97-AF65-F5344CB8AC3E}">
        <p14:creationId xmlns:p14="http://schemas.microsoft.com/office/powerpoint/2010/main" val="4025381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16632"/>
            <a:ext cx="8229600" cy="1143000"/>
          </a:xfrm>
        </p:spPr>
        <p:txBody>
          <a:bodyPr>
            <a:normAutofit fontScale="90000"/>
          </a:bodyPr>
          <a:lstStyle/>
          <a:p>
            <a:r>
              <a:rPr lang="en-GB" sz="4000" b="1" u="sng" dirty="0">
                <a:solidFill>
                  <a:srgbClr val="7030A0"/>
                </a:solidFill>
                <a:latin typeface="Century Gothic" panose="020B0502020202020204" pitchFamily="34" charset="0"/>
              </a:rPr>
              <a:t>KS2</a:t>
            </a:r>
            <a:br>
              <a:rPr lang="en-GB" sz="4000" b="1" u="sng" dirty="0">
                <a:solidFill>
                  <a:srgbClr val="7030A0"/>
                </a:solidFill>
                <a:latin typeface="Century Gothic" panose="020B0502020202020204" pitchFamily="34" charset="0"/>
              </a:rPr>
            </a:br>
            <a:r>
              <a:rPr lang="en-GB" sz="4000" b="1" u="sng" dirty="0">
                <a:solidFill>
                  <a:srgbClr val="7030A0"/>
                </a:solidFill>
                <a:latin typeface="Century Gothic" panose="020B0502020202020204" pitchFamily="34" charset="0"/>
              </a:rPr>
              <a:t>TTRS, Numbots and Spelling Shed</a:t>
            </a:r>
            <a:endParaRPr lang="en-US" sz="4000" b="1" u="sng" dirty="0">
              <a:solidFill>
                <a:srgbClr val="7030A0"/>
              </a:solidFill>
              <a:latin typeface="Century Gothic" panose="020B0502020202020204" pitchFamily="34" charset="0"/>
            </a:endParaRPr>
          </a:p>
        </p:txBody>
      </p:sp>
      <p:sp>
        <p:nvSpPr>
          <p:cNvPr id="3" name="Content Placeholder 2"/>
          <p:cNvSpPr>
            <a:spLocks noGrp="1"/>
          </p:cNvSpPr>
          <p:nvPr>
            <p:ph idx="1"/>
          </p:nvPr>
        </p:nvSpPr>
        <p:spPr>
          <a:xfrm>
            <a:off x="335360" y="1844824"/>
            <a:ext cx="11161240" cy="4464496"/>
          </a:xfrm>
        </p:spPr>
        <p:txBody>
          <a:bodyPr>
            <a:normAutofit fontScale="85000" lnSpcReduction="20000"/>
          </a:bodyPr>
          <a:lstStyle/>
          <a:p>
            <a:pPr marL="0" indent="0">
              <a:buNone/>
            </a:pPr>
            <a:r>
              <a:rPr lang="en-GB" dirty="0">
                <a:latin typeface="Century Gothic" panose="020B0502020202020204" pitchFamily="34" charset="0"/>
              </a:rPr>
              <a:t>Last year, we had a focus on times tables, culminating the Year 4 Multiplication Tables Check. This year, we will continue to encourage regular practise of times tables, as they are fundamental to many areas of Maths.</a:t>
            </a:r>
          </a:p>
          <a:p>
            <a:pPr marL="0" indent="0">
              <a:buNone/>
            </a:pPr>
            <a:r>
              <a:rPr lang="en-GB" dirty="0">
                <a:latin typeface="Century Gothic" panose="020B0502020202020204" pitchFamily="34" charset="0"/>
              </a:rPr>
              <a:t>Each pupil has a login for Times Tables Rockstars (and Numbots), please ask if it has been forgotten so we can give a reminder. </a:t>
            </a:r>
          </a:p>
          <a:p>
            <a:pPr marL="0" indent="0">
              <a:buNone/>
            </a:pPr>
            <a:endParaRPr lang="en-GB" dirty="0">
              <a:latin typeface="Century Gothic" panose="020B0502020202020204" pitchFamily="34" charset="0"/>
            </a:endParaRPr>
          </a:p>
          <a:p>
            <a:pPr marL="0" indent="0">
              <a:buNone/>
            </a:pPr>
            <a:r>
              <a:rPr lang="en-GB" dirty="0">
                <a:latin typeface="Century Gothic" panose="020B0502020202020204" pitchFamily="34" charset="0"/>
              </a:rPr>
              <a:t>Spellings are set weekly and these can be accessed through the Spelling Shed website, or on the school website.</a:t>
            </a:r>
          </a:p>
          <a:p>
            <a:pPr marL="0" indent="0">
              <a:buNone/>
            </a:pPr>
            <a:endParaRPr lang="en-GB" dirty="0">
              <a:latin typeface="Century Gothic" panose="020B0502020202020204" pitchFamily="34" charset="0"/>
            </a:endParaRPr>
          </a:p>
          <a:p>
            <a:pPr marL="0" indent="0">
              <a:buNone/>
            </a:pPr>
            <a:r>
              <a:rPr lang="en-GB" dirty="0">
                <a:latin typeface="Century Gothic" panose="020B0502020202020204" pitchFamily="34" charset="0"/>
              </a:rPr>
              <a:t>Please ask if you need a login reminder. </a:t>
            </a:r>
            <a:endParaRPr lang="en-US" dirty="0">
              <a:latin typeface="Century Gothic" panose="020B0502020202020204" pitchFamily="34" charset="0"/>
            </a:endParaRPr>
          </a:p>
        </p:txBody>
      </p:sp>
      <p:pic>
        <p:nvPicPr>
          <p:cNvPr id="6" name="Picture 5">
            <a:extLst>
              <a:ext uri="{FF2B5EF4-FFF2-40B4-BE49-F238E27FC236}">
                <a16:creationId xmlns:a16="http://schemas.microsoft.com/office/drawing/2014/main" id="{D9F05E04-B30E-41BB-8056-1A90F595895B}"/>
              </a:ext>
            </a:extLst>
          </p:cNvPr>
          <p:cNvPicPr>
            <a:picLocks noChangeAspect="1"/>
          </p:cNvPicPr>
          <p:nvPr/>
        </p:nvPicPr>
        <p:blipFill>
          <a:blip r:embed="rId2"/>
          <a:stretch>
            <a:fillRect/>
          </a:stretch>
        </p:blipFill>
        <p:spPr>
          <a:xfrm>
            <a:off x="551384" y="338536"/>
            <a:ext cx="1656184" cy="1213692"/>
          </a:xfrm>
          <a:prstGeom prst="rect">
            <a:avLst/>
          </a:prstGeom>
        </p:spPr>
      </p:pic>
      <p:pic>
        <p:nvPicPr>
          <p:cNvPr id="7" name="Picture 6">
            <a:extLst>
              <a:ext uri="{FF2B5EF4-FFF2-40B4-BE49-F238E27FC236}">
                <a16:creationId xmlns:a16="http://schemas.microsoft.com/office/drawing/2014/main" id="{12DF9862-D886-4F75-B67E-0422BB2AE49C}"/>
              </a:ext>
            </a:extLst>
          </p:cNvPr>
          <p:cNvPicPr>
            <a:picLocks noChangeAspect="1"/>
          </p:cNvPicPr>
          <p:nvPr/>
        </p:nvPicPr>
        <p:blipFill>
          <a:blip r:embed="rId3"/>
          <a:stretch>
            <a:fillRect/>
          </a:stretch>
        </p:blipFill>
        <p:spPr>
          <a:xfrm>
            <a:off x="10272464" y="4941168"/>
            <a:ext cx="1656184" cy="1656184"/>
          </a:xfrm>
          <a:prstGeom prst="rect">
            <a:avLst/>
          </a:prstGeom>
        </p:spPr>
      </p:pic>
    </p:spTree>
    <p:extLst>
      <p:ext uri="{BB962C8B-B14F-4D97-AF65-F5344CB8AC3E}">
        <p14:creationId xmlns:p14="http://schemas.microsoft.com/office/powerpoint/2010/main" val="878237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243408"/>
            <a:ext cx="11233248" cy="1143000"/>
          </a:xfrm>
        </p:spPr>
        <p:txBody>
          <a:bodyPr>
            <a:normAutofit/>
          </a:bodyPr>
          <a:lstStyle/>
          <a:p>
            <a:r>
              <a:rPr lang="en-GB" sz="3600" b="1" u="sng" dirty="0">
                <a:solidFill>
                  <a:srgbClr val="7030A0"/>
                </a:solidFill>
              </a:rPr>
              <a:t>General Information, Equipment and Resources </a:t>
            </a:r>
            <a:endParaRPr lang="en-US" sz="3600" b="1" u="sng" dirty="0">
              <a:solidFill>
                <a:srgbClr val="7030A0"/>
              </a:solidFill>
            </a:endParaRPr>
          </a:p>
        </p:txBody>
      </p:sp>
      <p:sp>
        <p:nvSpPr>
          <p:cNvPr id="5" name="Content Placeholder 4">
            <a:extLst>
              <a:ext uri="{FF2B5EF4-FFF2-40B4-BE49-F238E27FC236}">
                <a16:creationId xmlns:a16="http://schemas.microsoft.com/office/drawing/2014/main" id="{08AD047A-4D7D-4F48-A6A2-350F82B9DCDD}"/>
              </a:ext>
            </a:extLst>
          </p:cNvPr>
          <p:cNvSpPr>
            <a:spLocks noGrp="1"/>
          </p:cNvSpPr>
          <p:nvPr>
            <p:ph idx="1"/>
          </p:nvPr>
        </p:nvSpPr>
        <p:spPr>
          <a:xfrm>
            <a:off x="119336" y="980728"/>
            <a:ext cx="4104456" cy="5112568"/>
          </a:xfrm>
        </p:spPr>
        <p:txBody>
          <a:bodyPr>
            <a:normAutofit fontScale="70000" lnSpcReduction="20000"/>
          </a:bodyPr>
          <a:lstStyle/>
          <a:p>
            <a:pPr marL="0" indent="0" algn="l">
              <a:buNone/>
            </a:pPr>
            <a:endParaRPr lang="en-GB" sz="3100" b="0" i="0" u="none" strike="noStrike" baseline="0" dirty="0">
              <a:solidFill>
                <a:srgbClr val="000000"/>
              </a:solidFill>
              <a:latin typeface="Century Gothic" panose="020B0502020202020204" pitchFamily="34" charset="0"/>
            </a:endParaRPr>
          </a:p>
          <a:p>
            <a:pPr marL="0" indent="0">
              <a:buNone/>
            </a:pPr>
            <a:r>
              <a:rPr lang="en-GB" sz="3100" b="0" i="0" u="none" strike="noStrike" baseline="0" dirty="0">
                <a:solidFill>
                  <a:srgbClr val="000000"/>
                </a:solidFill>
                <a:latin typeface="Century Gothic" panose="020B0502020202020204" pitchFamily="34" charset="0"/>
              </a:rPr>
              <a:t>•Ensure that children have the appropriate school uniform for the day and weather.</a:t>
            </a:r>
          </a:p>
          <a:p>
            <a:pPr marL="0" indent="0">
              <a:buNone/>
            </a:pPr>
            <a:endParaRPr lang="en-GB" sz="3100" b="0" i="0" u="none" strike="noStrike" baseline="0" dirty="0">
              <a:solidFill>
                <a:srgbClr val="000000"/>
              </a:solidFill>
              <a:latin typeface="Century Gothic" panose="020B0502020202020204" pitchFamily="34" charset="0"/>
            </a:endParaRPr>
          </a:p>
          <a:p>
            <a:pPr marL="0" indent="0">
              <a:buNone/>
            </a:pPr>
            <a:r>
              <a:rPr lang="en-GB" sz="3100" b="0" i="0" u="none" strike="noStrike" baseline="0" dirty="0">
                <a:solidFill>
                  <a:srgbClr val="000000"/>
                </a:solidFill>
                <a:latin typeface="Century Gothic" panose="020B0502020202020204" pitchFamily="34" charset="0"/>
              </a:rPr>
              <a:t>•</a:t>
            </a:r>
            <a:r>
              <a:rPr lang="en-GB" sz="3100" b="1" i="0" u="none" strike="noStrike" baseline="0" dirty="0">
                <a:solidFill>
                  <a:srgbClr val="000000"/>
                </a:solidFill>
                <a:latin typeface="Century Gothic" panose="020B0502020202020204" pitchFamily="34" charset="0"/>
              </a:rPr>
              <a:t>Water</a:t>
            </a:r>
            <a:r>
              <a:rPr lang="en-GB" sz="3100" b="0" i="0" u="none" strike="noStrike" baseline="0" dirty="0">
                <a:solidFill>
                  <a:srgbClr val="000000"/>
                </a:solidFill>
                <a:latin typeface="Century Gothic" panose="020B0502020202020204" pitchFamily="34" charset="0"/>
              </a:rPr>
              <a:t> bottles daily. No fizzy or energy drinks. Juice is discouraged. </a:t>
            </a:r>
          </a:p>
          <a:p>
            <a:pPr marL="0" indent="0">
              <a:buNone/>
            </a:pPr>
            <a:endParaRPr lang="en-GB" sz="3100" b="0" i="0" u="none" strike="noStrike" baseline="0" dirty="0">
              <a:solidFill>
                <a:srgbClr val="000000"/>
              </a:solidFill>
              <a:latin typeface="Century Gothic" panose="020B0502020202020204" pitchFamily="34" charset="0"/>
            </a:endParaRPr>
          </a:p>
          <a:p>
            <a:pPr marL="0" indent="0">
              <a:buNone/>
            </a:pPr>
            <a:r>
              <a:rPr lang="en-GB" sz="3100" b="0" i="0" u="none" strike="noStrike" baseline="0" dirty="0">
                <a:solidFill>
                  <a:srgbClr val="000000"/>
                </a:solidFill>
                <a:latin typeface="Century Gothic" panose="020B0502020202020204" pitchFamily="34" charset="0"/>
              </a:rPr>
              <a:t>•Bags – Only small bags are needed and should fit comfortably inside the provided lockers, along with PE bags.</a:t>
            </a:r>
          </a:p>
          <a:p>
            <a:pPr marL="0" indent="0">
              <a:buNone/>
            </a:pPr>
            <a:r>
              <a:rPr lang="en-GB" sz="3100" dirty="0">
                <a:solidFill>
                  <a:srgbClr val="000000"/>
                </a:solidFill>
                <a:latin typeface="Century Gothic" panose="020B0502020202020204" pitchFamily="34" charset="0"/>
              </a:rPr>
              <a:t>*No bulky keyrings attached to bags</a:t>
            </a:r>
            <a:endParaRPr lang="en-GB" sz="3100" b="0" i="0" u="none" strike="noStrike" baseline="0" dirty="0">
              <a:solidFill>
                <a:srgbClr val="000000"/>
              </a:solidFill>
              <a:latin typeface="Century Gothic" panose="020B0502020202020204" pitchFamily="34" charset="0"/>
            </a:endParaRPr>
          </a:p>
          <a:p>
            <a:pPr marL="0" indent="0">
              <a:buNone/>
            </a:pPr>
            <a:endParaRPr lang="en-GB" sz="1800" b="0" i="0" u="none" strike="noStrike" baseline="0" dirty="0">
              <a:solidFill>
                <a:srgbClr val="000000"/>
              </a:solidFill>
              <a:latin typeface="Calibri" panose="020F0502020204030204" pitchFamily="34" charset="0"/>
            </a:endParaRPr>
          </a:p>
          <a:p>
            <a:pPr marL="0" indent="0">
              <a:buNone/>
            </a:pPr>
            <a:endParaRPr lang="en-GB" dirty="0"/>
          </a:p>
        </p:txBody>
      </p:sp>
      <p:pic>
        <p:nvPicPr>
          <p:cNvPr id="4" name="Picture 3">
            <a:extLst>
              <a:ext uri="{FF2B5EF4-FFF2-40B4-BE49-F238E27FC236}">
                <a16:creationId xmlns:a16="http://schemas.microsoft.com/office/drawing/2014/main" id="{6BA2D456-9CDC-46C5-821C-87D96AFE44FC}"/>
              </a:ext>
            </a:extLst>
          </p:cNvPr>
          <p:cNvPicPr>
            <a:picLocks noChangeAspect="1"/>
          </p:cNvPicPr>
          <p:nvPr/>
        </p:nvPicPr>
        <p:blipFill>
          <a:blip r:embed="rId3"/>
          <a:stretch>
            <a:fillRect/>
          </a:stretch>
        </p:blipFill>
        <p:spPr>
          <a:xfrm>
            <a:off x="4223792" y="1052736"/>
            <a:ext cx="3744297" cy="5359752"/>
          </a:xfrm>
          <a:prstGeom prst="rect">
            <a:avLst/>
          </a:prstGeom>
        </p:spPr>
      </p:pic>
      <p:pic>
        <p:nvPicPr>
          <p:cNvPr id="8" name="Picture 7">
            <a:extLst>
              <a:ext uri="{FF2B5EF4-FFF2-40B4-BE49-F238E27FC236}">
                <a16:creationId xmlns:a16="http://schemas.microsoft.com/office/drawing/2014/main" id="{5FFFD0BD-39A8-4ED9-8D36-02166EAC75F7}"/>
              </a:ext>
            </a:extLst>
          </p:cNvPr>
          <p:cNvPicPr>
            <a:picLocks noChangeAspect="1"/>
          </p:cNvPicPr>
          <p:nvPr/>
        </p:nvPicPr>
        <p:blipFill>
          <a:blip r:embed="rId4"/>
          <a:stretch>
            <a:fillRect/>
          </a:stretch>
        </p:blipFill>
        <p:spPr>
          <a:xfrm>
            <a:off x="8184232" y="779606"/>
            <a:ext cx="3756986" cy="5906012"/>
          </a:xfrm>
          <a:prstGeom prst="rect">
            <a:avLst/>
          </a:prstGeom>
        </p:spPr>
      </p:pic>
    </p:spTree>
    <p:extLst>
      <p:ext uri="{BB962C8B-B14F-4D97-AF65-F5344CB8AC3E}">
        <p14:creationId xmlns:p14="http://schemas.microsoft.com/office/powerpoint/2010/main" val="4175547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243408"/>
            <a:ext cx="8229600" cy="1143000"/>
          </a:xfrm>
        </p:spPr>
        <p:txBody>
          <a:bodyPr>
            <a:noAutofit/>
          </a:bodyPr>
          <a:lstStyle/>
          <a:p>
            <a:r>
              <a:rPr lang="en-GB" sz="3600" b="1" u="sng" dirty="0">
                <a:solidFill>
                  <a:srgbClr val="7030A0"/>
                </a:solidFill>
                <a:latin typeface="Century Gothic" panose="020B0502020202020204" pitchFamily="34" charset="0"/>
              </a:rPr>
              <a:t>Other Information</a:t>
            </a:r>
            <a:endParaRPr lang="en-US" sz="3600" b="1" u="sng" dirty="0">
              <a:solidFill>
                <a:srgbClr val="7030A0"/>
              </a:solidFill>
              <a:latin typeface="Century Gothic" panose="020B0502020202020204" pitchFamily="34" charset="0"/>
            </a:endParaRPr>
          </a:p>
        </p:txBody>
      </p:sp>
      <p:sp>
        <p:nvSpPr>
          <p:cNvPr id="3" name="Content Placeholder 2"/>
          <p:cNvSpPr>
            <a:spLocks noGrp="1"/>
          </p:cNvSpPr>
          <p:nvPr>
            <p:ph idx="1"/>
          </p:nvPr>
        </p:nvSpPr>
        <p:spPr>
          <a:xfrm>
            <a:off x="191344" y="548680"/>
            <a:ext cx="11881320" cy="5544616"/>
          </a:xfrm>
        </p:spPr>
        <p:txBody>
          <a:bodyPr>
            <a:noAutofit/>
          </a:bodyPr>
          <a:lstStyle/>
          <a:p>
            <a:r>
              <a:rPr lang="en-GB" sz="2800" dirty="0">
                <a:latin typeface="Century Gothic" panose="020B0502020202020204" pitchFamily="34" charset="0"/>
              </a:rPr>
              <a:t>Snack time – should be a healthy snack/ fruit only.</a:t>
            </a:r>
          </a:p>
          <a:p>
            <a:pPr marL="0" indent="0">
              <a:buNone/>
            </a:pPr>
            <a:endParaRPr lang="en-GB" sz="2800" dirty="0">
              <a:latin typeface="Century Gothic" panose="020B0502020202020204" pitchFamily="34" charset="0"/>
            </a:endParaRPr>
          </a:p>
          <a:p>
            <a:r>
              <a:rPr lang="en-GB" sz="2800" dirty="0">
                <a:latin typeface="Century Gothic" panose="020B0502020202020204" pitchFamily="34" charset="0"/>
              </a:rPr>
              <a:t>Please be mindful of the quantity/ volume of food and allergies.</a:t>
            </a:r>
          </a:p>
          <a:p>
            <a:pPr marL="0" indent="0">
              <a:buNone/>
            </a:pPr>
            <a:endParaRPr lang="en-GB" sz="2800" dirty="0">
              <a:latin typeface="Century Gothic" panose="020B0502020202020204" pitchFamily="34" charset="0"/>
            </a:endParaRPr>
          </a:p>
          <a:p>
            <a:r>
              <a:rPr lang="en-GB" sz="2800" dirty="0">
                <a:solidFill>
                  <a:prstClr val="black"/>
                </a:solidFill>
                <a:latin typeface="Century Gothic" panose="020B0502020202020204" pitchFamily="34" charset="0"/>
              </a:rPr>
              <a:t>We are a </a:t>
            </a:r>
            <a:r>
              <a:rPr lang="en-GB" sz="2800" b="1" u="sng" dirty="0">
                <a:solidFill>
                  <a:prstClr val="black"/>
                </a:solidFill>
                <a:latin typeface="Century Gothic" panose="020B0502020202020204" pitchFamily="34" charset="0"/>
              </a:rPr>
              <a:t>nut-free school </a:t>
            </a:r>
            <a:r>
              <a:rPr lang="en-GB" sz="2800" dirty="0">
                <a:solidFill>
                  <a:prstClr val="black"/>
                </a:solidFill>
                <a:latin typeface="Century Gothic" panose="020B0502020202020204" pitchFamily="34" charset="0"/>
              </a:rPr>
              <a:t>- please check ingredients lists and avoid all chocolate. </a:t>
            </a:r>
          </a:p>
          <a:p>
            <a:endParaRPr lang="en-GB" sz="2800" dirty="0">
              <a:solidFill>
                <a:prstClr val="black"/>
              </a:solidFill>
              <a:latin typeface="Century Gothic" panose="020B0502020202020204" pitchFamily="34" charset="0"/>
            </a:endParaRPr>
          </a:p>
          <a:p>
            <a:r>
              <a:rPr lang="en-GB" sz="2800" dirty="0">
                <a:solidFill>
                  <a:prstClr val="black"/>
                </a:solidFill>
                <a:latin typeface="Century Gothic" panose="020B0502020202020204" pitchFamily="34" charset="0"/>
              </a:rPr>
              <a:t>Please ensure you have updated the office with up to date medical details, allergies, dietary requirements details and in-date medication.</a:t>
            </a:r>
          </a:p>
          <a:p>
            <a:pPr marL="0" indent="0">
              <a:buNone/>
            </a:pPr>
            <a:endParaRPr lang="en-GB" sz="2800" dirty="0">
              <a:solidFill>
                <a:prstClr val="black"/>
              </a:solidFill>
              <a:latin typeface="Century Gothic" panose="020B0502020202020204" pitchFamily="34" charset="0"/>
            </a:endParaRPr>
          </a:p>
          <a:p>
            <a:r>
              <a:rPr lang="en-GB" sz="2800" dirty="0">
                <a:solidFill>
                  <a:prstClr val="black"/>
                </a:solidFill>
                <a:latin typeface="Century Gothic" panose="020B0502020202020204" pitchFamily="34" charset="0"/>
              </a:rPr>
              <a:t>Attendance at school is of critical importance – there is a direct correlation between school attendance and pupil achievement.</a:t>
            </a:r>
          </a:p>
        </p:txBody>
      </p:sp>
    </p:spTree>
    <p:extLst>
      <p:ext uri="{BB962C8B-B14F-4D97-AF65-F5344CB8AC3E}">
        <p14:creationId xmlns:p14="http://schemas.microsoft.com/office/powerpoint/2010/main" val="1307272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739589"/>
          </a:xfrm>
        </p:spPr>
        <p:txBody>
          <a:bodyPr>
            <a:normAutofit fontScale="90000"/>
          </a:bodyPr>
          <a:lstStyle/>
          <a:p>
            <a:r>
              <a:rPr lang="en-GB" b="1" dirty="0">
                <a:solidFill>
                  <a:srgbClr val="7030A0"/>
                </a:solidFill>
              </a:rPr>
              <a:t>How to contact us </a:t>
            </a:r>
            <a:r>
              <a:rPr lang="en-GB" b="1" dirty="0">
                <a:solidFill>
                  <a:srgbClr val="7030A0"/>
                </a:solidFill>
                <a:sym typeface="Wingdings" panose="05000000000000000000" pitchFamily="2" charset="2"/>
              </a:rPr>
              <a:t></a:t>
            </a:r>
            <a:endParaRPr lang="en-US" b="1" dirty="0">
              <a:solidFill>
                <a:srgbClr val="7030A0"/>
              </a:solidFill>
            </a:endParaRPr>
          </a:p>
        </p:txBody>
      </p:sp>
      <p:sp>
        <p:nvSpPr>
          <p:cNvPr id="3" name="Content Placeholder 2"/>
          <p:cNvSpPr>
            <a:spLocks noGrp="1"/>
          </p:cNvSpPr>
          <p:nvPr>
            <p:ph idx="1"/>
          </p:nvPr>
        </p:nvSpPr>
        <p:spPr>
          <a:xfrm>
            <a:off x="605336" y="1126286"/>
            <a:ext cx="10985030" cy="5403920"/>
          </a:xfrm>
        </p:spPr>
        <p:txBody>
          <a:bodyPr vert="horz" lIns="91440" tIns="45720" rIns="91440" bIns="45720" rtlCol="0" anchor="t">
            <a:normAutofit fontScale="92500" lnSpcReduction="10000"/>
          </a:bodyPr>
          <a:lstStyle/>
          <a:p>
            <a:r>
              <a:rPr lang="en-GB" dirty="0"/>
              <a:t>Please contact the school office either in person, by telephone or email. </a:t>
            </a:r>
          </a:p>
          <a:p>
            <a:r>
              <a:rPr lang="en-GB" dirty="0"/>
              <a:t>All messages for teachers and SENCO should be sent to the secretary email address below. </a:t>
            </a:r>
            <a:endParaRPr lang="en-GB" dirty="0">
              <a:ea typeface="Calibri"/>
              <a:cs typeface="Calibri"/>
            </a:endParaRPr>
          </a:p>
          <a:p>
            <a:r>
              <a:rPr lang="en-GB" dirty="0"/>
              <a:t>Please give a short context to the request - this can help us plan out time to contact you.</a:t>
            </a:r>
            <a:endParaRPr lang="en-GB" dirty="0">
              <a:ea typeface="Calibri"/>
              <a:cs typeface="Calibri"/>
            </a:endParaRPr>
          </a:p>
          <a:p>
            <a:r>
              <a:rPr lang="en-GB" dirty="0">
                <a:ea typeface="Calibri"/>
                <a:cs typeface="Calibri"/>
              </a:rPr>
              <a:t>Newsletter every Friday by email  (do check Spam/Junk folders)</a:t>
            </a:r>
            <a:endParaRPr lang="en-GB" dirty="0"/>
          </a:p>
          <a:p>
            <a:r>
              <a:rPr lang="en-GB" dirty="0">
                <a:ea typeface="Calibri"/>
                <a:cs typeface="Calibri"/>
              </a:rPr>
              <a:t>Website – All information there. Please take a look at class pages, policies pages, the 'Parent Info' sections and the Home School Agreement. </a:t>
            </a:r>
            <a:endParaRPr lang="en-GB" dirty="0"/>
          </a:p>
          <a:p>
            <a:r>
              <a:rPr lang="en-GB" dirty="0"/>
              <a:t> 01344 420878 / </a:t>
            </a:r>
            <a:r>
              <a:rPr lang="en-GB" dirty="0">
                <a:hlinkClick r:id="rId2"/>
              </a:rPr>
              <a:t>secretary@stmicheast.co.uk</a:t>
            </a:r>
            <a:endParaRPr lang="en-GB" sz="3000" dirty="0">
              <a:ea typeface="Calibri"/>
              <a:cs typeface="Calibri"/>
            </a:endParaRPr>
          </a:p>
        </p:txBody>
      </p:sp>
    </p:spTree>
    <p:extLst>
      <p:ext uri="{BB962C8B-B14F-4D97-AF65-F5344CB8AC3E}">
        <p14:creationId xmlns:p14="http://schemas.microsoft.com/office/powerpoint/2010/main" val="4285899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55983-5C73-462C-9B84-A63DDA400A0E}"/>
              </a:ext>
            </a:extLst>
          </p:cNvPr>
          <p:cNvSpPr>
            <a:spLocks noGrp="1"/>
          </p:cNvSpPr>
          <p:nvPr>
            <p:ph type="title"/>
          </p:nvPr>
        </p:nvSpPr>
        <p:spPr>
          <a:xfrm>
            <a:off x="1847528" y="1268760"/>
            <a:ext cx="8640960" cy="1152128"/>
          </a:xfrm>
        </p:spPr>
        <p:txBody>
          <a:bodyPr>
            <a:noAutofit/>
          </a:bodyPr>
          <a:lstStyle/>
          <a:p>
            <a:r>
              <a:rPr lang="en-US" sz="6000" dirty="0">
                <a:solidFill>
                  <a:srgbClr val="7030A0"/>
                </a:solidFill>
              </a:rPr>
              <a:t>Any questions?</a:t>
            </a:r>
            <a:endParaRPr lang="en-GB" sz="6000" dirty="0">
              <a:solidFill>
                <a:srgbClr val="7030A0"/>
              </a:solidFill>
            </a:endParaRPr>
          </a:p>
        </p:txBody>
      </p:sp>
      <p:sp>
        <p:nvSpPr>
          <p:cNvPr id="4" name="Rectangle 3">
            <a:extLst>
              <a:ext uri="{FF2B5EF4-FFF2-40B4-BE49-F238E27FC236}">
                <a16:creationId xmlns:a16="http://schemas.microsoft.com/office/drawing/2014/main" id="{4B753768-5969-406F-B226-144CA69A1DA7}"/>
              </a:ext>
            </a:extLst>
          </p:cNvPr>
          <p:cNvSpPr/>
          <p:nvPr/>
        </p:nvSpPr>
        <p:spPr>
          <a:xfrm>
            <a:off x="3935760" y="4437113"/>
            <a:ext cx="4572000" cy="1446550"/>
          </a:xfrm>
          <a:prstGeom prst="rect">
            <a:avLst/>
          </a:prstGeom>
        </p:spPr>
        <p:txBody>
          <a:bodyPr>
            <a:spAutoFit/>
          </a:bodyPr>
          <a:lstStyle/>
          <a:p>
            <a:pPr algn="ctr"/>
            <a:r>
              <a:rPr lang="en-US" sz="4400" dirty="0"/>
              <a:t>Thank you </a:t>
            </a:r>
            <a:br>
              <a:rPr lang="en-US" sz="4400" dirty="0"/>
            </a:br>
            <a:r>
              <a:rPr lang="en-US" sz="4400" dirty="0">
                <a:sym typeface="Wingdings" panose="05000000000000000000" pitchFamily="2" charset="2"/>
              </a:rPr>
              <a:t></a:t>
            </a:r>
            <a:endParaRPr lang="en-GB" sz="4400" dirty="0"/>
          </a:p>
        </p:txBody>
      </p:sp>
    </p:spTree>
    <p:extLst>
      <p:ext uri="{BB962C8B-B14F-4D97-AF65-F5344CB8AC3E}">
        <p14:creationId xmlns:p14="http://schemas.microsoft.com/office/powerpoint/2010/main" val="39685263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888D3127ED2F48B5FA6F12B0638A8A" ma:contentTypeVersion="14" ma:contentTypeDescription="Create a new document." ma:contentTypeScope="" ma:versionID="91d90b3516f4662233db6b41b4332cfd">
  <xsd:schema xmlns:xsd="http://www.w3.org/2001/XMLSchema" xmlns:xs="http://www.w3.org/2001/XMLSchema" xmlns:p="http://schemas.microsoft.com/office/2006/metadata/properties" xmlns:ns2="dc865495-0127-4017-b07e-df7ff5f5c2a4" xmlns:ns3="a7435a49-9f58-4802-b5b1-7b44ce5d015b" targetNamespace="http://schemas.microsoft.com/office/2006/metadata/properties" ma:root="true" ma:fieldsID="351a87cf058d3adc5edf75ffdad696f3" ns2:_="" ns3:_="">
    <xsd:import namespace="dc865495-0127-4017-b07e-df7ff5f5c2a4"/>
    <xsd:import namespace="a7435a49-9f58-4802-b5b1-7b44ce5d015b"/>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DateTaken" minOccurs="0"/>
                <xsd:element ref="ns2:MediaServiceObjectDetectorVersion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865495-0127-4017-b07e-df7ff5f5c2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dfc99289-dd3d-4f63-951b-3ee3d67de7fc"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Location" ma:index="21"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7435a49-9f58-4802-b5b1-7b44ce5d015b"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b057f82f-804c-40d9-bc9f-c1e099ec0d9a}" ma:internalName="TaxCatchAll" ma:showField="CatchAllData" ma:web="a7435a49-9f58-4802-b5b1-7b44ce5d015b">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a7435a49-9f58-4802-b5b1-7b44ce5d015b" xsi:nil="true"/>
    <lcf76f155ced4ddcb4097134ff3c332f xmlns="dc865495-0127-4017-b07e-df7ff5f5c2a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D2A363F-1698-4880-A690-64DD84BBAD17}">
  <ds:schemaRefs>
    <ds:schemaRef ds:uri="http://schemas.microsoft.com/sharepoint/v3/contenttype/forms"/>
  </ds:schemaRefs>
</ds:datastoreItem>
</file>

<file path=customXml/itemProps2.xml><?xml version="1.0" encoding="utf-8"?>
<ds:datastoreItem xmlns:ds="http://schemas.openxmlformats.org/officeDocument/2006/customXml" ds:itemID="{324E4177-B51A-47E3-ADE5-E9DB3045E3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865495-0127-4017-b07e-df7ff5f5c2a4"/>
    <ds:schemaRef ds:uri="a7435a49-9f58-4802-b5b1-7b44ce5d01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9A19FC9-CEEC-495A-AB17-310D8271B05B}">
  <ds:schemaRefs>
    <ds:schemaRef ds:uri="http://purl.org/dc/terms/"/>
    <ds:schemaRef ds:uri="http://purl.org/dc/elements/1.1/"/>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a7435a49-9f58-4802-b5b1-7b44ce5d015b"/>
    <ds:schemaRef ds:uri="dc865495-0127-4017-b07e-df7ff5f5c2a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4691</TotalTime>
  <Words>1868</Words>
  <Application>Microsoft Office PowerPoint</Application>
  <PresentationFormat>Widescreen</PresentationFormat>
  <Paragraphs>271</Paragraphs>
  <Slides>15</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Century Gothic</vt:lpstr>
      <vt:lpstr>Gabriola</vt:lpstr>
      <vt:lpstr>HfW cursive</vt:lpstr>
      <vt:lpstr>Letter-join Basic 40</vt:lpstr>
      <vt:lpstr>Letter-join No-Lead 40</vt:lpstr>
      <vt:lpstr>Office Theme</vt:lpstr>
      <vt:lpstr> Mrs Richardson  Teaching Assistants: Mrs Bansal </vt:lpstr>
      <vt:lpstr>Our school expectations and values</vt:lpstr>
      <vt:lpstr>Year 5 Yearly topic map</vt:lpstr>
      <vt:lpstr>Year 5 Autumn 1 homework grid</vt:lpstr>
      <vt:lpstr>Year 5 Autumn 1 topic map</vt:lpstr>
      <vt:lpstr>Year 5 typical timetable </vt:lpstr>
      <vt:lpstr>PowerPoint Presentation</vt:lpstr>
      <vt:lpstr>How to help at home</vt:lpstr>
      <vt:lpstr>KS2 How to help with reading at home</vt:lpstr>
      <vt:lpstr>KS2 How to help with reading at home</vt:lpstr>
      <vt:lpstr>KS2 TTRS, Numbots and Spelling Shed</vt:lpstr>
      <vt:lpstr>General Information, Equipment and Resources </vt:lpstr>
      <vt:lpstr>Other Information</vt:lpstr>
      <vt:lpstr>How to contact us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12th May 2014 Level 3-5 Reading Paper</dc:title>
  <dc:creator>Claire Dillon</dc:creator>
  <cp:lastModifiedBy>Amanda Richardson</cp:lastModifiedBy>
  <cp:revision>176</cp:revision>
  <cp:lastPrinted>2023-09-06T13:50:29Z</cp:lastPrinted>
  <dcterms:created xsi:type="dcterms:W3CDTF">2014-05-11T22:20:57Z</dcterms:created>
  <dcterms:modified xsi:type="dcterms:W3CDTF">2026-09-08T18:17:20Z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0x010100DC888D3127ED2F48B5FA6F12B0638A8A</vt:lpwstr>
  </property>
  <property fmtid="{D5CDD505-2E9C-101B-9397-08002B2CF9AE}" pid="3" name="MediaServiceImageTags">
    <vt:lpwstr/>
  </property>
</Properties>
</file>